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7" r:id="rId1"/>
  </p:sldMasterIdLst>
  <p:notesMasterIdLst>
    <p:notesMasterId r:id="rId30"/>
  </p:notesMasterIdLst>
  <p:handoutMasterIdLst>
    <p:handoutMasterId r:id="rId31"/>
  </p:handoutMasterIdLst>
  <p:sldIdLst>
    <p:sldId id="428" r:id="rId2"/>
    <p:sldId id="429" r:id="rId3"/>
    <p:sldId id="430" r:id="rId4"/>
    <p:sldId id="431" r:id="rId5"/>
    <p:sldId id="432" r:id="rId6"/>
    <p:sldId id="433" r:id="rId7"/>
    <p:sldId id="434" r:id="rId8"/>
    <p:sldId id="435" r:id="rId9"/>
    <p:sldId id="436" r:id="rId10"/>
    <p:sldId id="437" r:id="rId11"/>
    <p:sldId id="438" r:id="rId12"/>
    <p:sldId id="439" r:id="rId13"/>
    <p:sldId id="444" r:id="rId14"/>
    <p:sldId id="445" r:id="rId15"/>
    <p:sldId id="446" r:id="rId16"/>
    <p:sldId id="447" r:id="rId17"/>
    <p:sldId id="448" r:id="rId18"/>
    <p:sldId id="449" r:id="rId19"/>
    <p:sldId id="450" r:id="rId20"/>
    <p:sldId id="451" r:id="rId21"/>
    <p:sldId id="452" r:id="rId22"/>
    <p:sldId id="453" r:id="rId23"/>
    <p:sldId id="454" r:id="rId24"/>
    <p:sldId id="455" r:id="rId25"/>
    <p:sldId id="456" r:id="rId26"/>
    <p:sldId id="457" r:id="rId27"/>
    <p:sldId id="458" r:id="rId28"/>
    <p:sldId id="459" r:id="rId2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5pPr>
    <a:lvl6pPr marL="2286000" algn="l" defTabSz="914400" rtl="0" eaLnBrk="1" latinLnBrk="0" hangingPunct="1">
      <a:defRPr kern="1200">
        <a:solidFill>
          <a:schemeClr val="tx1"/>
        </a:solidFill>
        <a:latin typeface="Garamond" panose="02020404030301010803" pitchFamily="18" charset="0"/>
        <a:ea typeface="+mn-ea"/>
        <a:cs typeface="+mn-cs"/>
      </a:defRPr>
    </a:lvl6pPr>
    <a:lvl7pPr marL="2743200" algn="l" defTabSz="914400" rtl="0" eaLnBrk="1" latinLnBrk="0" hangingPunct="1">
      <a:defRPr kern="1200">
        <a:solidFill>
          <a:schemeClr val="tx1"/>
        </a:solidFill>
        <a:latin typeface="Garamond" panose="02020404030301010803" pitchFamily="18" charset="0"/>
        <a:ea typeface="+mn-ea"/>
        <a:cs typeface="+mn-cs"/>
      </a:defRPr>
    </a:lvl7pPr>
    <a:lvl8pPr marL="3200400" algn="l" defTabSz="914400" rtl="0" eaLnBrk="1" latinLnBrk="0" hangingPunct="1">
      <a:defRPr kern="1200">
        <a:solidFill>
          <a:schemeClr val="tx1"/>
        </a:solidFill>
        <a:latin typeface="Garamond" panose="02020404030301010803" pitchFamily="18" charset="0"/>
        <a:ea typeface="+mn-ea"/>
        <a:cs typeface="+mn-cs"/>
      </a:defRPr>
    </a:lvl8pPr>
    <a:lvl9pPr marL="3657600" algn="l" defTabSz="914400" rtl="0" eaLnBrk="1" latinLnBrk="0" hangingPunct="1">
      <a:defRPr kern="1200">
        <a:solidFill>
          <a:schemeClr val="tx1"/>
        </a:solidFill>
        <a:latin typeface="Garamond" panose="02020404030301010803"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A2C1FE"/>
    <a:srgbClr val="EA0038"/>
    <a:srgbClr val="D6DB15"/>
    <a:srgbClr val="063DE8"/>
    <a:srgbClr val="F0E488"/>
    <a:srgbClr val="FF5050"/>
    <a:srgbClr val="000000"/>
    <a:srgbClr val="FF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47" autoAdjust="0"/>
    <p:restoredTop sz="94684" autoAdjust="0"/>
  </p:normalViewPr>
  <p:slideViewPr>
    <p:cSldViewPr>
      <p:cViewPr varScale="1">
        <p:scale>
          <a:sx n="110" d="100"/>
          <a:sy n="110" d="100"/>
        </p:scale>
        <p:origin x="196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17244"/>
    </p:cViewPr>
  </p:sorterViewPr>
  <p:notesViewPr>
    <p:cSldViewPr>
      <p:cViewPr>
        <p:scale>
          <a:sx n="400" d="100"/>
          <a:sy n="400" d="100"/>
        </p:scale>
        <p:origin x="-78" y="739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ChangeArrowheads="1"/>
          </p:cNvSpPr>
          <p:nvPr/>
        </p:nvSpPr>
        <p:spPr bwMode="auto">
          <a:xfrm>
            <a:off x="6400800" y="8750300"/>
            <a:ext cx="387350" cy="301625"/>
          </a:xfrm>
          <a:prstGeom prst="rect">
            <a:avLst/>
          </a:prstGeom>
          <a:noFill/>
          <a:ln w="12700">
            <a:noFill/>
            <a:miter lim="800000"/>
            <a:headEnd/>
            <a:tailEnd/>
          </a:ln>
          <a:effectLst/>
        </p:spPr>
        <p:txBody>
          <a:bodyPr wrap="none" lIns="90488" tIns="44450" rIns="90488" bIns="44450" anchor="ct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r">
              <a:defRPr/>
            </a:pPr>
            <a:fld id="{9786BAD0-F546-4504-8519-931FBE5069D4}" type="slidenum">
              <a:rPr lang="en-US" altLang="en-US" sz="1400" smtClean="0">
                <a:latin typeface="Times New Roman" panose="02020603050405020304" pitchFamily="18" charset="0"/>
              </a:rPr>
              <a:pPr algn="r">
                <a:defRPr/>
              </a:pPr>
              <a:t>‹#›</a:t>
            </a:fld>
            <a:endParaRPr lang="en-US" altLang="en-US" sz="1400" smtClean="0">
              <a:latin typeface="Times New Roman" panose="02020603050405020304" pitchFamily="18" charset="0"/>
            </a:endParaRPr>
          </a:p>
        </p:txBody>
      </p:sp>
    </p:spTree>
    <p:extLst>
      <p:ext uri="{BB962C8B-B14F-4D97-AF65-F5344CB8AC3E}">
        <p14:creationId xmlns:p14="http://schemas.microsoft.com/office/powerpoint/2010/main" val="39464175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1" name="Rectangle 3"/>
          <p:cNvSpPr>
            <a:spLocks noGrp="1" noRot="1" noChangeAspect="1" noChangeArrowheads="1" noTextEdit="1"/>
          </p:cNvSpPr>
          <p:nvPr>
            <p:ph type="sldImg" idx="2"/>
          </p:nvPr>
        </p:nvSpPr>
        <p:spPr bwMode="auto">
          <a:xfrm>
            <a:off x="1066800" y="687388"/>
            <a:ext cx="4568825" cy="34258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ChangeArrowheads="1"/>
          </p:cNvSpPr>
          <p:nvPr/>
        </p:nvSpPr>
        <p:spPr bwMode="auto">
          <a:xfrm>
            <a:off x="6400800" y="8750300"/>
            <a:ext cx="387350" cy="301625"/>
          </a:xfrm>
          <a:prstGeom prst="rect">
            <a:avLst/>
          </a:prstGeom>
          <a:noFill/>
          <a:ln w="12700">
            <a:noFill/>
            <a:miter lim="800000"/>
            <a:headEnd/>
            <a:tailEnd/>
          </a:ln>
          <a:effectLst/>
        </p:spPr>
        <p:txBody>
          <a:bodyPr wrap="none" lIns="90488" tIns="44450" rIns="90488" bIns="44450" anchor="ct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r">
              <a:defRPr/>
            </a:pPr>
            <a:fld id="{84A08CA0-5C2B-4D55-AB8E-922EBBC5D32F}" type="slidenum">
              <a:rPr lang="en-US" altLang="en-US" sz="1400" smtClean="0">
                <a:latin typeface="Times New Roman" panose="02020603050405020304" pitchFamily="18" charset="0"/>
              </a:rPr>
              <a:pPr algn="r">
                <a:defRPr/>
              </a:pPr>
              <a:t>‹#›</a:t>
            </a:fld>
            <a:endParaRPr lang="en-US" altLang="en-US" sz="1400" smtClean="0">
              <a:latin typeface="Times New Roman" panose="02020603050405020304" pitchFamily="18" charset="0"/>
            </a:endParaRPr>
          </a:p>
        </p:txBody>
      </p:sp>
    </p:spTree>
    <p:extLst>
      <p:ext uri="{BB962C8B-B14F-4D97-AF65-F5344CB8AC3E}">
        <p14:creationId xmlns:p14="http://schemas.microsoft.com/office/powerpoint/2010/main" val="29187871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ln cap="flat"/>
        </p:spPr>
      </p:sp>
      <p:sp>
        <p:nvSpPr>
          <p:cNvPr id="1024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smtClean="0"/>
          </a:p>
        </p:txBody>
      </p:sp>
      <p:sp>
        <p:nvSpPr>
          <p:cNvPr id="10244" name="Rectangle 4"/>
          <p:cNvSpPr>
            <a:spLocks noChangeArrowheads="1"/>
          </p:cNvSpPr>
          <p:nvPr/>
        </p:nvSpPr>
        <p:spPr bwMode="auto">
          <a:xfrm>
            <a:off x="1295400" y="5081588"/>
            <a:ext cx="4348163" cy="186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lIns="44450" tIns="17463" rIns="44450" bIns="17463">
            <a:spAutoFit/>
          </a:bodyPr>
          <a:lstStyle>
            <a:lvl1pPr defTabSz="858838">
              <a:defRPr>
                <a:solidFill>
                  <a:schemeClr val="tx1"/>
                </a:solidFill>
                <a:latin typeface="Garamond" panose="02020404030301010803" pitchFamily="18" charset="0"/>
              </a:defRPr>
            </a:lvl1pPr>
            <a:lvl2pPr marL="742950" indent="-285750" defTabSz="858838">
              <a:defRPr>
                <a:solidFill>
                  <a:schemeClr val="tx1"/>
                </a:solidFill>
                <a:latin typeface="Garamond" panose="02020404030301010803" pitchFamily="18" charset="0"/>
              </a:defRPr>
            </a:lvl2pPr>
            <a:lvl3pPr marL="1143000" indent="-228600" defTabSz="858838">
              <a:defRPr>
                <a:solidFill>
                  <a:schemeClr val="tx1"/>
                </a:solidFill>
                <a:latin typeface="Garamond" panose="02020404030301010803" pitchFamily="18" charset="0"/>
              </a:defRPr>
            </a:lvl3pPr>
            <a:lvl4pPr marL="1600200" indent="-228600" defTabSz="858838">
              <a:defRPr>
                <a:solidFill>
                  <a:schemeClr val="tx1"/>
                </a:solidFill>
                <a:latin typeface="Garamond" panose="02020404030301010803" pitchFamily="18" charset="0"/>
              </a:defRPr>
            </a:lvl4pPr>
            <a:lvl5pPr marL="2057400" indent="-228600" defTabSz="858838">
              <a:defRPr>
                <a:solidFill>
                  <a:schemeClr val="tx1"/>
                </a:solidFill>
                <a:latin typeface="Garamond" panose="02020404030301010803" pitchFamily="18" charset="0"/>
              </a:defRPr>
            </a:lvl5pPr>
            <a:lvl6pPr marL="2514600" indent="-228600" defTabSz="858838" eaLnBrk="0" fontAlgn="base" hangingPunct="0">
              <a:spcBef>
                <a:spcPct val="0"/>
              </a:spcBef>
              <a:spcAft>
                <a:spcPct val="0"/>
              </a:spcAft>
              <a:defRPr>
                <a:solidFill>
                  <a:schemeClr val="tx1"/>
                </a:solidFill>
                <a:latin typeface="Garamond" panose="02020404030301010803" pitchFamily="18" charset="0"/>
              </a:defRPr>
            </a:lvl6pPr>
            <a:lvl7pPr marL="2971800" indent="-228600" defTabSz="858838" eaLnBrk="0" fontAlgn="base" hangingPunct="0">
              <a:spcBef>
                <a:spcPct val="0"/>
              </a:spcBef>
              <a:spcAft>
                <a:spcPct val="0"/>
              </a:spcAft>
              <a:defRPr>
                <a:solidFill>
                  <a:schemeClr val="tx1"/>
                </a:solidFill>
                <a:latin typeface="Garamond" panose="02020404030301010803" pitchFamily="18" charset="0"/>
              </a:defRPr>
            </a:lvl7pPr>
            <a:lvl8pPr marL="3429000" indent="-228600" defTabSz="858838" eaLnBrk="0" fontAlgn="base" hangingPunct="0">
              <a:spcBef>
                <a:spcPct val="0"/>
              </a:spcBef>
              <a:spcAft>
                <a:spcPct val="0"/>
              </a:spcAft>
              <a:defRPr>
                <a:solidFill>
                  <a:schemeClr val="tx1"/>
                </a:solidFill>
                <a:latin typeface="Garamond" panose="02020404030301010803" pitchFamily="18" charset="0"/>
              </a:defRPr>
            </a:lvl8pPr>
            <a:lvl9pPr marL="3886200" indent="-228600" defTabSz="858838" eaLnBrk="0" fontAlgn="base" hangingPunct="0">
              <a:spcBef>
                <a:spcPct val="0"/>
              </a:spcBef>
              <a:spcAft>
                <a:spcPct val="0"/>
              </a:spcAft>
              <a:defRPr>
                <a:solidFill>
                  <a:schemeClr val="tx1"/>
                </a:solidFill>
                <a:latin typeface="Garamond" panose="02020404030301010803" pitchFamily="18" charset="0"/>
              </a:defRPr>
            </a:lvl9pPr>
          </a:lstStyle>
          <a:p>
            <a:pPr>
              <a:lnSpc>
                <a:spcPct val="104000"/>
              </a:lnSpc>
              <a:spcAft>
                <a:spcPct val="52000"/>
              </a:spcAft>
            </a:pPr>
            <a:r>
              <a:rPr lang="en-US" altLang="en-US" sz="1100" b="1">
                <a:latin typeface="Helvetica" panose="020B0604020202020204" pitchFamily="34" charset="0"/>
                <a:ea typeface="ＭＳ Ｐゴシック" pitchFamily="34" charset="-128"/>
              </a:rPr>
              <a:t>This "Deco" border was drawn on the Slide master using PowerPoint's Rectangle and Line tools.  A smaller version was placed on the Notes Master by selecting all of the elements (using Select All from the Edit menu), deselecting the unwanted elements such as the Title (holding down the Shift key and clicking on the unwanted elements), and then using Paste as Picture from the Edit menu to place the border on the Notes Master.  After pasting as a picture, we used the resize handles (with Shift to maintain the proportions) to reduce it to the size you see.</a:t>
            </a:r>
          </a:p>
          <a:p>
            <a:pPr>
              <a:lnSpc>
                <a:spcPct val="104000"/>
              </a:lnSpc>
              <a:spcAft>
                <a:spcPct val="52000"/>
              </a:spcAft>
            </a:pPr>
            <a:r>
              <a:rPr lang="en-US" altLang="en-US" sz="1100" b="1">
                <a:latin typeface="Helvetica" panose="020B0604020202020204" pitchFamily="34" charset="0"/>
                <a:ea typeface="ＭＳ Ｐゴシック" pitchFamily="34" charset="-128"/>
              </a:rPr>
              <a:t>Be sure to delete this word processing box before using this template for your own presentation.</a:t>
            </a:r>
          </a:p>
        </p:txBody>
      </p:sp>
    </p:spTree>
    <p:extLst>
      <p:ext uri="{BB962C8B-B14F-4D97-AF65-F5344CB8AC3E}">
        <p14:creationId xmlns:p14="http://schemas.microsoft.com/office/powerpoint/2010/main" val="19395262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smtClean="0"/>
          </a:p>
        </p:txBody>
      </p:sp>
    </p:spTree>
    <p:extLst>
      <p:ext uri="{BB962C8B-B14F-4D97-AF65-F5344CB8AC3E}">
        <p14:creationId xmlns:p14="http://schemas.microsoft.com/office/powerpoint/2010/main" val="15154552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smtClean="0"/>
          </a:p>
        </p:txBody>
      </p:sp>
    </p:spTree>
    <p:extLst>
      <p:ext uri="{BB962C8B-B14F-4D97-AF65-F5344CB8AC3E}">
        <p14:creationId xmlns:p14="http://schemas.microsoft.com/office/powerpoint/2010/main" val="10181234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smtClean="0"/>
          </a:p>
        </p:txBody>
      </p:sp>
    </p:spTree>
    <p:extLst>
      <p:ext uri="{BB962C8B-B14F-4D97-AF65-F5344CB8AC3E}">
        <p14:creationId xmlns:p14="http://schemas.microsoft.com/office/powerpoint/2010/main" val="1479672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smtClean="0"/>
          </a:p>
        </p:txBody>
      </p:sp>
    </p:spTree>
    <p:extLst>
      <p:ext uri="{BB962C8B-B14F-4D97-AF65-F5344CB8AC3E}">
        <p14:creationId xmlns:p14="http://schemas.microsoft.com/office/powerpoint/2010/main" val="22337771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smtClean="0"/>
          </a:p>
        </p:txBody>
      </p:sp>
    </p:spTree>
    <p:extLst>
      <p:ext uri="{BB962C8B-B14F-4D97-AF65-F5344CB8AC3E}">
        <p14:creationId xmlns:p14="http://schemas.microsoft.com/office/powerpoint/2010/main" val="37944884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smtClean="0"/>
          </a:p>
        </p:txBody>
      </p:sp>
    </p:spTree>
    <p:extLst>
      <p:ext uri="{BB962C8B-B14F-4D97-AF65-F5344CB8AC3E}">
        <p14:creationId xmlns:p14="http://schemas.microsoft.com/office/powerpoint/2010/main" val="2489457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smtClean="0"/>
          </a:p>
        </p:txBody>
      </p:sp>
    </p:spTree>
    <p:extLst>
      <p:ext uri="{BB962C8B-B14F-4D97-AF65-F5344CB8AC3E}">
        <p14:creationId xmlns:p14="http://schemas.microsoft.com/office/powerpoint/2010/main" val="26277809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smtClean="0"/>
          </a:p>
        </p:txBody>
      </p:sp>
    </p:spTree>
    <p:extLst>
      <p:ext uri="{BB962C8B-B14F-4D97-AF65-F5344CB8AC3E}">
        <p14:creationId xmlns:p14="http://schemas.microsoft.com/office/powerpoint/2010/main" val="34984838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smtClean="0"/>
          </a:p>
        </p:txBody>
      </p:sp>
    </p:spTree>
    <p:extLst>
      <p:ext uri="{BB962C8B-B14F-4D97-AF65-F5344CB8AC3E}">
        <p14:creationId xmlns:p14="http://schemas.microsoft.com/office/powerpoint/2010/main" val="18356012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smtClean="0"/>
          </a:p>
        </p:txBody>
      </p:sp>
    </p:spTree>
    <p:extLst>
      <p:ext uri="{BB962C8B-B14F-4D97-AF65-F5344CB8AC3E}">
        <p14:creationId xmlns:p14="http://schemas.microsoft.com/office/powerpoint/2010/main" val="2176637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smtClean="0"/>
          </a:p>
        </p:txBody>
      </p:sp>
    </p:spTree>
    <p:extLst>
      <p:ext uri="{BB962C8B-B14F-4D97-AF65-F5344CB8AC3E}">
        <p14:creationId xmlns:p14="http://schemas.microsoft.com/office/powerpoint/2010/main" val="15129428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smtClean="0"/>
          </a:p>
        </p:txBody>
      </p:sp>
    </p:spTree>
    <p:extLst>
      <p:ext uri="{BB962C8B-B14F-4D97-AF65-F5344CB8AC3E}">
        <p14:creationId xmlns:p14="http://schemas.microsoft.com/office/powerpoint/2010/main" val="835679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smtClean="0"/>
          </a:p>
        </p:txBody>
      </p:sp>
    </p:spTree>
    <p:extLst>
      <p:ext uri="{BB962C8B-B14F-4D97-AF65-F5344CB8AC3E}">
        <p14:creationId xmlns:p14="http://schemas.microsoft.com/office/powerpoint/2010/main" val="6566561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smtClean="0"/>
          </a:p>
        </p:txBody>
      </p:sp>
    </p:spTree>
    <p:extLst>
      <p:ext uri="{BB962C8B-B14F-4D97-AF65-F5344CB8AC3E}">
        <p14:creationId xmlns:p14="http://schemas.microsoft.com/office/powerpoint/2010/main" val="40863374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smtClean="0"/>
          </a:p>
        </p:txBody>
      </p:sp>
    </p:spTree>
    <p:extLst>
      <p:ext uri="{BB962C8B-B14F-4D97-AF65-F5344CB8AC3E}">
        <p14:creationId xmlns:p14="http://schemas.microsoft.com/office/powerpoint/2010/main" val="22215668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smtClean="0"/>
          </a:p>
        </p:txBody>
      </p:sp>
    </p:spTree>
    <p:extLst>
      <p:ext uri="{BB962C8B-B14F-4D97-AF65-F5344CB8AC3E}">
        <p14:creationId xmlns:p14="http://schemas.microsoft.com/office/powerpoint/2010/main" val="37564420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smtClean="0"/>
          </a:p>
        </p:txBody>
      </p:sp>
    </p:spTree>
    <p:extLst>
      <p:ext uri="{BB962C8B-B14F-4D97-AF65-F5344CB8AC3E}">
        <p14:creationId xmlns:p14="http://schemas.microsoft.com/office/powerpoint/2010/main" val="38452858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smtClean="0"/>
          </a:p>
        </p:txBody>
      </p:sp>
    </p:spTree>
    <p:extLst>
      <p:ext uri="{BB962C8B-B14F-4D97-AF65-F5344CB8AC3E}">
        <p14:creationId xmlns:p14="http://schemas.microsoft.com/office/powerpoint/2010/main" val="16962744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smtClean="0"/>
          </a:p>
        </p:txBody>
      </p:sp>
    </p:spTree>
    <p:extLst>
      <p:ext uri="{BB962C8B-B14F-4D97-AF65-F5344CB8AC3E}">
        <p14:creationId xmlns:p14="http://schemas.microsoft.com/office/powerpoint/2010/main" val="39088997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smtClean="0"/>
          </a:p>
        </p:txBody>
      </p:sp>
    </p:spTree>
    <p:extLst>
      <p:ext uri="{BB962C8B-B14F-4D97-AF65-F5344CB8AC3E}">
        <p14:creationId xmlns:p14="http://schemas.microsoft.com/office/powerpoint/2010/main" val="1173354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smtClean="0"/>
          </a:p>
        </p:txBody>
      </p:sp>
    </p:spTree>
    <p:extLst>
      <p:ext uri="{BB962C8B-B14F-4D97-AF65-F5344CB8AC3E}">
        <p14:creationId xmlns:p14="http://schemas.microsoft.com/office/powerpoint/2010/main" val="3630546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smtClean="0"/>
          </a:p>
        </p:txBody>
      </p:sp>
    </p:spTree>
    <p:extLst>
      <p:ext uri="{BB962C8B-B14F-4D97-AF65-F5344CB8AC3E}">
        <p14:creationId xmlns:p14="http://schemas.microsoft.com/office/powerpoint/2010/main" val="2059021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smtClean="0"/>
          </a:p>
        </p:txBody>
      </p:sp>
    </p:spTree>
    <p:extLst>
      <p:ext uri="{BB962C8B-B14F-4D97-AF65-F5344CB8AC3E}">
        <p14:creationId xmlns:p14="http://schemas.microsoft.com/office/powerpoint/2010/main" val="36764460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smtClean="0"/>
          </a:p>
        </p:txBody>
      </p:sp>
    </p:spTree>
    <p:extLst>
      <p:ext uri="{BB962C8B-B14F-4D97-AF65-F5344CB8AC3E}">
        <p14:creationId xmlns:p14="http://schemas.microsoft.com/office/powerpoint/2010/main" val="3009520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smtClean="0"/>
          </a:p>
        </p:txBody>
      </p:sp>
    </p:spTree>
    <p:extLst>
      <p:ext uri="{BB962C8B-B14F-4D97-AF65-F5344CB8AC3E}">
        <p14:creationId xmlns:p14="http://schemas.microsoft.com/office/powerpoint/2010/main" val="22078830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smtClean="0"/>
          </a:p>
        </p:txBody>
      </p:sp>
    </p:spTree>
    <p:extLst>
      <p:ext uri="{BB962C8B-B14F-4D97-AF65-F5344CB8AC3E}">
        <p14:creationId xmlns:p14="http://schemas.microsoft.com/office/powerpoint/2010/main" val="6523176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smtClean="0"/>
          </a:p>
        </p:txBody>
      </p:sp>
    </p:spTree>
    <p:extLst>
      <p:ext uri="{BB962C8B-B14F-4D97-AF65-F5344CB8AC3E}">
        <p14:creationId xmlns:p14="http://schemas.microsoft.com/office/powerpoint/2010/main" val="2574079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525963"/>
          </a:xfrm>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p>
            <a:r>
              <a:rPr lang="en-US" dirty="0" smtClean="0"/>
              <a:t>Click to edit Master title style</a:t>
            </a:r>
            <a:endParaRPr lang="en-US" dirty="0"/>
          </a:p>
        </p:txBody>
      </p:sp>
      <p:sp>
        <p:nvSpPr>
          <p:cNvPr id="4" name="Rectangle 3"/>
          <p:cNvSpPr>
            <a:spLocks noGrp="1" noChangeArrowheads="1"/>
          </p:cNvSpPr>
          <p:nvPr>
            <p:ph type="sldNum" sz="quarter" idx="10"/>
          </p:nvPr>
        </p:nvSpPr>
        <p:spPr>
          <a:ln/>
        </p:spPr>
        <p:txBody>
          <a:bodyPr/>
          <a:lstStyle>
            <a:lvl1pPr>
              <a:defRPr/>
            </a:lvl1pPr>
          </a:lstStyle>
          <a:p>
            <a:pPr>
              <a:defRPr/>
            </a:pPr>
            <a:fld id="{61A2AD3B-4461-463B-82C2-01AB7791CA35}" type="slidenum">
              <a:rPr lang="en-US" altLang="en-US"/>
              <a:pPr>
                <a:defRPr/>
              </a:pPr>
              <a:t>‹#›</a:t>
            </a:fld>
            <a:endParaRPr lang="en-US" altLang="en-US"/>
          </a:p>
        </p:txBody>
      </p:sp>
    </p:spTree>
    <p:extLst>
      <p:ext uri="{BB962C8B-B14F-4D97-AF65-F5344CB8AC3E}">
        <p14:creationId xmlns:p14="http://schemas.microsoft.com/office/powerpoint/2010/main" val="3983806949"/>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4"/>
          <p:cNvGrpSpPr>
            <a:grpSpLocks/>
          </p:cNvGrpSpPr>
          <p:nvPr/>
        </p:nvGrpSpPr>
        <p:grpSpPr bwMode="auto">
          <a:xfrm>
            <a:off x="0" y="0"/>
            <a:ext cx="9140825" cy="6850063"/>
            <a:chOff x="0" y="0"/>
            <a:chExt cx="5758" cy="4315"/>
          </a:xfrm>
        </p:grpSpPr>
        <p:grpSp>
          <p:nvGrpSpPr>
            <p:cNvPr id="5" name="Group 5"/>
            <p:cNvGrpSpPr>
              <a:grpSpLocks/>
            </p:cNvGrpSpPr>
            <p:nvPr userDrawn="1"/>
          </p:nvGrpSpPr>
          <p:grpSpPr bwMode="auto">
            <a:xfrm>
              <a:off x="1728" y="2317"/>
              <a:ext cx="4021" cy="1998"/>
              <a:chOff x="1728" y="2317"/>
              <a:chExt cx="4021" cy="1998"/>
            </a:xfrm>
          </p:grpSpPr>
          <p:sp>
            <p:nvSpPr>
              <p:cNvPr id="8"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9"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0"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6"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7" name="Freeform 12"/>
            <p:cNvSpPr>
              <a:spLocks/>
            </p:cNvSpPr>
            <p:nvPr/>
          </p:nvSpPr>
          <p:spPr bwMode="hidden">
            <a:xfrm>
              <a:off x="0" y="0"/>
              <a:ext cx="5758" cy="1776"/>
            </a:xfrm>
            <a:custGeom>
              <a:avLst/>
              <a:gdLst>
                <a:gd name="T0" fmla="*/ 0 w 5740"/>
                <a:gd name="T1" fmla="*/ 0 h 1906"/>
                <a:gd name="T2" fmla="*/ 0 w 5740"/>
                <a:gd name="T3" fmla="*/ 877 h 1906"/>
                <a:gd name="T4" fmla="*/ 5940 w 5740"/>
                <a:gd name="T5" fmla="*/ 877 h 1906"/>
                <a:gd name="T6" fmla="*/ 59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11" name="Rectangle 10"/>
          <p:cNvSpPr>
            <a:spLocks noGrp="1" noChangeArrowheads="1"/>
          </p:cNvSpPr>
          <p:nvPr>
            <p:ph type="sldNum" sz="quarter" idx="10"/>
          </p:nvPr>
        </p:nvSpPr>
        <p:spPr/>
        <p:txBody>
          <a:bodyPr/>
          <a:lstStyle>
            <a:lvl1pPr>
              <a:defRPr/>
            </a:lvl1pPr>
          </a:lstStyle>
          <a:p>
            <a:pPr>
              <a:defRPr/>
            </a:pPr>
            <a:fld id="{77CF5D6E-A208-4C41-AE39-B821A9779B44}" type="slidenum">
              <a:rPr lang="en-US" altLang="en-US"/>
              <a:pPr>
                <a:defRPr/>
              </a:pPr>
              <a:t>‹#›</a:t>
            </a:fld>
            <a:endParaRPr lang="en-US" altLang="en-US"/>
          </a:p>
        </p:txBody>
      </p:sp>
      <p:sp>
        <p:nvSpPr>
          <p:cNvPr id="12" name="Footer Placeholder 11"/>
          <p:cNvSpPr>
            <a:spLocks noGrp="1" noChangeArrowheads="1"/>
          </p:cNvSpPr>
          <p:nvPr>
            <p:ph type="ftr" sz="quarter" idx="11"/>
          </p:nvPr>
        </p:nvSpPr>
        <p:spPr>
          <a:xfrm>
            <a:off x="14288" y="6370638"/>
            <a:ext cx="3795712" cy="476250"/>
          </a:xfrm>
          <a:prstGeom prst="rect">
            <a:avLst/>
          </a:prstGeom>
        </p:spPr>
        <p:txBody>
          <a:bodyPr/>
          <a:lstStyle>
            <a:lvl1pPr>
              <a:defRPr/>
            </a:lvl1pPr>
          </a:lstStyle>
          <a:p>
            <a:pPr>
              <a:defRPr/>
            </a:pPr>
            <a:r>
              <a:rPr lang="en-US"/>
              <a:t>Smart-IT Ltd Samuel Makunike, Ursula Schinzel, Sahim Khatib</a:t>
            </a:r>
          </a:p>
        </p:txBody>
      </p:sp>
    </p:spTree>
    <p:extLst>
      <p:ext uri="{BB962C8B-B14F-4D97-AF65-F5344CB8AC3E}">
        <p14:creationId xmlns:p14="http://schemas.microsoft.com/office/powerpoint/2010/main" val="1175395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5" name="Group 5"/>
          <p:cNvGrpSpPr>
            <a:grpSpLocks/>
          </p:cNvGrpSpPr>
          <p:nvPr/>
        </p:nvGrpSpPr>
        <p:grpSpPr bwMode="auto">
          <a:xfrm>
            <a:off x="0" y="0"/>
            <a:ext cx="9140825" cy="6850063"/>
            <a:chOff x="0" y="0"/>
            <a:chExt cx="5758" cy="4315"/>
          </a:xfrm>
        </p:grpSpPr>
        <p:grpSp>
          <p:nvGrpSpPr>
            <p:cNvPr id="6" name="Group 6"/>
            <p:cNvGrpSpPr>
              <a:grpSpLocks/>
            </p:cNvGrpSpPr>
            <p:nvPr userDrawn="1"/>
          </p:nvGrpSpPr>
          <p:grpSpPr bwMode="auto">
            <a:xfrm>
              <a:off x="1728" y="2317"/>
              <a:ext cx="4021" cy="1998"/>
              <a:chOff x="1728" y="2317"/>
              <a:chExt cx="4021" cy="1998"/>
            </a:xfrm>
          </p:grpSpPr>
          <p:sp>
            <p:nvSpPr>
              <p:cNvPr id="9"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10"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1"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8" name="Freeform 12"/>
            <p:cNvSpPr>
              <a:spLocks/>
            </p:cNvSpPr>
            <p:nvPr/>
          </p:nvSpPr>
          <p:spPr bwMode="hidden">
            <a:xfrm>
              <a:off x="0" y="0"/>
              <a:ext cx="5758" cy="1776"/>
            </a:xfrm>
            <a:custGeom>
              <a:avLst/>
              <a:gdLst>
                <a:gd name="T0" fmla="*/ 0 w 5740"/>
                <a:gd name="T1" fmla="*/ 0 h 1906"/>
                <a:gd name="T2" fmla="*/ 0 w 5740"/>
                <a:gd name="T3" fmla="*/ 877 h 1906"/>
                <a:gd name="T4" fmla="*/ 5940 w 5740"/>
                <a:gd name="T5" fmla="*/ 877 h 1906"/>
                <a:gd name="T6" fmla="*/ 59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Rectangle 3"/>
          <p:cNvSpPr>
            <a:spLocks noGrp="1" noChangeArrowheads="1"/>
          </p:cNvSpPr>
          <p:nvPr>
            <p:ph type="sldNum" sz="quarter" idx="10"/>
          </p:nvPr>
        </p:nvSpPr>
        <p:spPr/>
        <p:txBody>
          <a:bodyPr/>
          <a:lstStyle>
            <a:lvl1pPr>
              <a:defRPr/>
            </a:lvl1pPr>
          </a:lstStyle>
          <a:p>
            <a:pPr>
              <a:defRPr/>
            </a:pPr>
            <a:fld id="{AAE791BA-C400-41B9-B882-F19A500890B4}" type="slidenum">
              <a:rPr lang="en-US" altLang="en-US"/>
              <a:pPr>
                <a:defRPr/>
              </a:pPr>
              <a:t>‹#›</a:t>
            </a:fld>
            <a:endParaRPr lang="en-US" altLang="en-US"/>
          </a:p>
        </p:txBody>
      </p:sp>
      <p:sp>
        <p:nvSpPr>
          <p:cNvPr id="13" name="Footer Placeholder 12"/>
          <p:cNvSpPr>
            <a:spLocks noGrp="1" noChangeArrowheads="1"/>
          </p:cNvSpPr>
          <p:nvPr>
            <p:ph type="ftr" sz="quarter" idx="11"/>
          </p:nvPr>
        </p:nvSpPr>
        <p:spPr>
          <a:xfrm>
            <a:off x="14288" y="6370638"/>
            <a:ext cx="3795712" cy="476250"/>
          </a:xfrm>
          <a:prstGeom prst="rect">
            <a:avLst/>
          </a:prstGeom>
        </p:spPr>
        <p:txBody>
          <a:bodyPr/>
          <a:lstStyle>
            <a:lvl1pPr>
              <a:defRPr/>
            </a:lvl1pPr>
          </a:lstStyle>
          <a:p>
            <a:pPr>
              <a:defRPr/>
            </a:pPr>
            <a:r>
              <a:rPr lang="en-US"/>
              <a:t>Smart-IT Ltd Samuel Makunike, Ursula Schinzel, Sahim Khatib</a:t>
            </a:r>
          </a:p>
        </p:txBody>
      </p:sp>
    </p:spTree>
    <p:extLst>
      <p:ext uri="{BB962C8B-B14F-4D97-AF65-F5344CB8AC3E}">
        <p14:creationId xmlns:p14="http://schemas.microsoft.com/office/powerpoint/2010/main" val="1201429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sldNum" sz="quarter" idx="10"/>
          </p:nvPr>
        </p:nvSpPr>
        <p:spPr/>
        <p:txBody>
          <a:bodyPr/>
          <a:lstStyle>
            <a:lvl1pPr>
              <a:defRPr/>
            </a:lvl1pPr>
          </a:lstStyle>
          <a:p>
            <a:pPr>
              <a:defRPr/>
            </a:pPr>
            <a:fld id="{A02BB42E-0867-4E96-854D-AFBA122EF1A2}" type="slidenum">
              <a:rPr lang="en-US" altLang="en-US"/>
              <a:pPr>
                <a:defRPr/>
              </a:pPr>
              <a:t>‹#›</a:t>
            </a:fld>
            <a:endParaRPr lang="en-US" altLang="en-US"/>
          </a:p>
        </p:txBody>
      </p:sp>
      <p:sp>
        <p:nvSpPr>
          <p:cNvPr id="4" name="Rectangle 14"/>
          <p:cNvSpPr>
            <a:spLocks noGrp="1" noChangeArrowheads="1"/>
          </p:cNvSpPr>
          <p:nvPr>
            <p:ph type="ftr" sz="quarter" idx="11"/>
          </p:nvPr>
        </p:nvSpPr>
        <p:spPr>
          <a:xfrm>
            <a:off x="14288" y="6370638"/>
            <a:ext cx="3795712" cy="476250"/>
          </a:xfrm>
          <a:prstGeom prst="rect">
            <a:avLst/>
          </a:prstGeom>
        </p:spPr>
        <p:txBody>
          <a:bodyPr/>
          <a:lstStyle>
            <a:lvl1pPr>
              <a:defRPr/>
            </a:lvl1pPr>
          </a:lstStyle>
          <a:p>
            <a:pPr>
              <a:defRPr/>
            </a:pPr>
            <a:r>
              <a:rPr lang="en-US"/>
              <a:t>Smart-IT Ltd Samuel Makunike, Ursula Schinzel, Sahim Khatib</a:t>
            </a:r>
          </a:p>
        </p:txBody>
      </p:sp>
    </p:spTree>
    <p:extLst>
      <p:ext uri="{BB962C8B-B14F-4D97-AF65-F5344CB8AC3E}">
        <p14:creationId xmlns:p14="http://schemas.microsoft.com/office/powerpoint/2010/main" val="1168235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4"/>
          <p:cNvGrpSpPr>
            <a:grpSpLocks/>
          </p:cNvGrpSpPr>
          <p:nvPr/>
        </p:nvGrpSpPr>
        <p:grpSpPr bwMode="auto">
          <a:xfrm>
            <a:off x="0" y="0"/>
            <a:ext cx="9140825" cy="6850063"/>
            <a:chOff x="0" y="0"/>
            <a:chExt cx="5758" cy="4315"/>
          </a:xfrm>
        </p:grpSpPr>
        <p:grpSp>
          <p:nvGrpSpPr>
            <p:cNvPr id="3" name="Group 5"/>
            <p:cNvGrpSpPr>
              <a:grpSpLocks/>
            </p:cNvGrpSpPr>
            <p:nvPr userDrawn="1"/>
          </p:nvGrpSpPr>
          <p:grpSpPr bwMode="auto">
            <a:xfrm>
              <a:off x="1728" y="2317"/>
              <a:ext cx="4021" cy="1998"/>
              <a:chOff x="1728" y="2317"/>
              <a:chExt cx="4021" cy="1998"/>
            </a:xfrm>
          </p:grpSpPr>
          <p:sp>
            <p:nvSpPr>
              <p:cNvPr id="6"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7"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8"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4"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5" name="Freeform 12"/>
            <p:cNvSpPr>
              <a:spLocks/>
            </p:cNvSpPr>
            <p:nvPr/>
          </p:nvSpPr>
          <p:spPr bwMode="hidden">
            <a:xfrm>
              <a:off x="0" y="0"/>
              <a:ext cx="5758" cy="1776"/>
            </a:xfrm>
            <a:custGeom>
              <a:avLst/>
              <a:gdLst>
                <a:gd name="T0" fmla="*/ 0 w 5740"/>
                <a:gd name="T1" fmla="*/ 0 h 1906"/>
                <a:gd name="T2" fmla="*/ 0 w 5740"/>
                <a:gd name="T3" fmla="*/ 877 h 1906"/>
                <a:gd name="T4" fmla="*/ 5940 w 5740"/>
                <a:gd name="T5" fmla="*/ 877 h 1906"/>
                <a:gd name="T6" fmla="*/ 59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9" name="Rectangle 3"/>
          <p:cNvSpPr>
            <a:spLocks noGrp="1" noChangeArrowheads="1"/>
          </p:cNvSpPr>
          <p:nvPr>
            <p:ph type="sldNum" sz="quarter" idx="10"/>
          </p:nvPr>
        </p:nvSpPr>
        <p:spPr/>
        <p:txBody>
          <a:bodyPr/>
          <a:lstStyle>
            <a:lvl1pPr>
              <a:defRPr/>
            </a:lvl1pPr>
          </a:lstStyle>
          <a:p>
            <a:pPr>
              <a:defRPr/>
            </a:pPr>
            <a:fld id="{A10F6C06-765C-4259-8A61-D7633735535C}" type="slidenum">
              <a:rPr lang="en-US" altLang="en-US"/>
              <a:pPr>
                <a:defRPr/>
              </a:pPr>
              <a:t>‹#›</a:t>
            </a:fld>
            <a:endParaRPr lang="en-US" altLang="en-US"/>
          </a:p>
        </p:txBody>
      </p:sp>
      <p:sp>
        <p:nvSpPr>
          <p:cNvPr id="10" name="Footer Placeholder 9"/>
          <p:cNvSpPr>
            <a:spLocks noGrp="1" noChangeArrowheads="1"/>
          </p:cNvSpPr>
          <p:nvPr>
            <p:ph type="ftr" sz="quarter" idx="11"/>
          </p:nvPr>
        </p:nvSpPr>
        <p:spPr>
          <a:xfrm>
            <a:off x="14288" y="6370638"/>
            <a:ext cx="3795712" cy="476250"/>
          </a:xfrm>
          <a:prstGeom prst="rect">
            <a:avLst/>
          </a:prstGeom>
        </p:spPr>
        <p:txBody>
          <a:bodyPr/>
          <a:lstStyle>
            <a:lvl1pPr>
              <a:defRPr/>
            </a:lvl1pPr>
          </a:lstStyle>
          <a:p>
            <a:pPr>
              <a:defRPr/>
            </a:pPr>
            <a:r>
              <a:rPr lang="en-US"/>
              <a:t>Smart-IT Ltd Samuel Makunike, Ursula Schinzel, Sahim Khatib</a:t>
            </a:r>
          </a:p>
        </p:txBody>
      </p:sp>
    </p:spTree>
    <p:extLst>
      <p:ext uri="{BB962C8B-B14F-4D97-AF65-F5344CB8AC3E}">
        <p14:creationId xmlns:p14="http://schemas.microsoft.com/office/powerpoint/2010/main" val="3299346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grpSp>
        <p:nvGrpSpPr>
          <p:cNvPr id="4" name="Group 4"/>
          <p:cNvGrpSpPr>
            <a:grpSpLocks/>
          </p:cNvGrpSpPr>
          <p:nvPr/>
        </p:nvGrpSpPr>
        <p:grpSpPr bwMode="auto">
          <a:xfrm>
            <a:off x="0" y="0"/>
            <a:ext cx="9140825" cy="6850063"/>
            <a:chOff x="0" y="0"/>
            <a:chExt cx="5758" cy="4315"/>
          </a:xfrm>
        </p:grpSpPr>
        <p:grpSp>
          <p:nvGrpSpPr>
            <p:cNvPr id="5" name="Group 5"/>
            <p:cNvGrpSpPr>
              <a:grpSpLocks/>
            </p:cNvGrpSpPr>
            <p:nvPr userDrawn="1"/>
          </p:nvGrpSpPr>
          <p:grpSpPr bwMode="auto">
            <a:xfrm>
              <a:off x="1728" y="2317"/>
              <a:ext cx="4021" cy="1998"/>
              <a:chOff x="1728" y="2317"/>
              <a:chExt cx="4021" cy="1998"/>
            </a:xfrm>
          </p:grpSpPr>
          <p:sp>
            <p:nvSpPr>
              <p:cNvPr id="8"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9"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0"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6"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7" name="Freeform 12"/>
            <p:cNvSpPr>
              <a:spLocks/>
            </p:cNvSpPr>
            <p:nvPr/>
          </p:nvSpPr>
          <p:spPr bwMode="hidden">
            <a:xfrm>
              <a:off x="0" y="0"/>
              <a:ext cx="5758" cy="1776"/>
            </a:xfrm>
            <a:custGeom>
              <a:avLst/>
              <a:gdLst>
                <a:gd name="T0" fmla="*/ 0 w 5740"/>
                <a:gd name="T1" fmla="*/ 0 h 1906"/>
                <a:gd name="T2" fmla="*/ 0 w 5740"/>
                <a:gd name="T3" fmla="*/ 877 h 1906"/>
                <a:gd name="T4" fmla="*/ 5940 w 5740"/>
                <a:gd name="T5" fmla="*/ 877 h 1906"/>
                <a:gd name="T6" fmla="*/ 59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11" name="Rectangle 10"/>
          <p:cNvSpPr>
            <a:spLocks noGrp="1" noChangeArrowheads="1"/>
          </p:cNvSpPr>
          <p:nvPr>
            <p:ph type="sldNum" sz="quarter" idx="10"/>
          </p:nvPr>
        </p:nvSpPr>
        <p:spPr/>
        <p:txBody>
          <a:bodyPr/>
          <a:lstStyle>
            <a:lvl1pPr>
              <a:defRPr/>
            </a:lvl1pPr>
          </a:lstStyle>
          <a:p>
            <a:pPr>
              <a:defRPr/>
            </a:pPr>
            <a:fld id="{D580F806-39D8-4C7B-B672-1B2CCEB24F6A}" type="slidenum">
              <a:rPr lang="en-US" altLang="en-US"/>
              <a:pPr>
                <a:defRPr/>
              </a:pPr>
              <a:t>‹#›</a:t>
            </a:fld>
            <a:endParaRPr lang="en-US" altLang="en-US"/>
          </a:p>
        </p:txBody>
      </p:sp>
      <p:sp>
        <p:nvSpPr>
          <p:cNvPr id="12" name="Footer Placeholder 11"/>
          <p:cNvSpPr>
            <a:spLocks noGrp="1" noChangeArrowheads="1"/>
          </p:cNvSpPr>
          <p:nvPr>
            <p:ph type="ftr" sz="quarter" idx="11"/>
          </p:nvPr>
        </p:nvSpPr>
        <p:spPr>
          <a:xfrm>
            <a:off x="14288" y="6370638"/>
            <a:ext cx="3795712" cy="476250"/>
          </a:xfrm>
          <a:prstGeom prst="rect">
            <a:avLst/>
          </a:prstGeom>
        </p:spPr>
        <p:txBody>
          <a:bodyPr/>
          <a:lstStyle>
            <a:lvl1pPr>
              <a:defRPr/>
            </a:lvl1pPr>
          </a:lstStyle>
          <a:p>
            <a:pPr>
              <a:defRPr/>
            </a:pPr>
            <a:r>
              <a:rPr lang="en-US"/>
              <a:t>Smart-IT Ltd Samuel Makunike, Ursula Schinzel, Sahim Khatib</a:t>
            </a:r>
          </a:p>
        </p:txBody>
      </p:sp>
    </p:spTree>
    <p:extLst>
      <p:ext uri="{BB962C8B-B14F-4D97-AF65-F5344CB8AC3E}">
        <p14:creationId xmlns:p14="http://schemas.microsoft.com/office/powerpoint/2010/main" val="12673295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65"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4767"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7" name="Slide Number Placeholder 16"/>
          <p:cNvSpPr>
            <a:spLocks noGrp="1" noChangeArrowheads="1"/>
          </p:cNvSpPr>
          <p:nvPr>
            <p:ph type="sldNum" sz="quarter" idx="4"/>
          </p:nvPr>
        </p:nvSpPr>
        <p:spPr bwMode="auto">
          <a:xfrm>
            <a:off x="7040563" y="6384925"/>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eaLnBrk="1" hangingPunct="1">
              <a:defRPr sz="1000">
                <a:latin typeface="Arial" panose="020B0604020202020204" pitchFamily="34" charset="0"/>
              </a:defRPr>
            </a:lvl1pPr>
          </a:lstStyle>
          <a:p>
            <a:pPr>
              <a:defRPr/>
            </a:pPr>
            <a:fld id="{7E6F351C-56EB-46A3-8260-1356A0725335}" type="slidenum">
              <a:rPr lang="en-US" altLang="en-US"/>
              <a:pPr>
                <a:defRPr/>
              </a:pPr>
              <a:t>‹#›</a:t>
            </a:fld>
            <a:endParaRPr lang="en-US" altLang="en-US"/>
          </a:p>
        </p:txBody>
      </p:sp>
      <p:sp>
        <p:nvSpPr>
          <p:cNvPr id="1029" name="TextBox 5"/>
          <p:cNvSpPr txBox="1">
            <a:spLocks noChangeArrowheads="1"/>
          </p:cNvSpPr>
          <p:nvPr userDrawn="1"/>
        </p:nvSpPr>
        <p:spPr bwMode="auto">
          <a:xfrm>
            <a:off x="3657600" y="6553200"/>
            <a:ext cx="4648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defRPr/>
            </a:pPr>
            <a:r>
              <a:rPr lang="en-GB" altLang="en-US" sz="1000" baseline="0" dirty="0" err="1" smtClean="0">
                <a:latin typeface="Arial" panose="020B0604020202020204" pitchFamily="34" charset="0"/>
                <a:ea typeface="ＭＳ Ｐゴシック" pitchFamily="34" charset="-128"/>
                <a:cs typeface="Arial" panose="020B0604020202020204" pitchFamily="34" charset="0"/>
              </a:rPr>
              <a:t>EuroMed</a:t>
            </a:r>
            <a:r>
              <a:rPr lang="en-GB" altLang="en-US" sz="1000" baseline="0" dirty="0" smtClean="0">
                <a:latin typeface="Arial" panose="020B0604020202020204" pitchFamily="34" charset="0"/>
                <a:ea typeface="ＭＳ Ｐゴシック" pitchFamily="34" charset="-128"/>
                <a:cs typeface="Arial" panose="020B0604020202020204" pitchFamily="34" charset="0"/>
              </a:rPr>
              <a:t> Rome Italy Conference,</a:t>
            </a:r>
            <a:r>
              <a:rPr lang="en-GB" altLang="en-US" sz="1000" dirty="0" smtClean="0">
                <a:latin typeface="Arial" panose="020B0604020202020204" pitchFamily="34" charset="0"/>
                <a:ea typeface="ＭＳ Ｐゴシック" pitchFamily="34" charset="-128"/>
                <a:cs typeface="Arial" panose="020B0604020202020204" pitchFamily="34" charset="0"/>
              </a:rPr>
              <a:t> 13-15</a:t>
            </a:r>
            <a:r>
              <a:rPr lang="en-GB" altLang="en-US" sz="1000" baseline="0" dirty="0" smtClean="0">
                <a:latin typeface="Arial" panose="020B0604020202020204" pitchFamily="34" charset="0"/>
                <a:ea typeface="ＭＳ Ｐゴシック" pitchFamily="34" charset="-128"/>
                <a:cs typeface="Arial" panose="020B0604020202020204" pitchFamily="34" charset="0"/>
              </a:rPr>
              <a:t> September</a:t>
            </a:r>
            <a:r>
              <a:rPr lang="en-GB" altLang="en-US" sz="1000" dirty="0" smtClean="0">
                <a:latin typeface="Arial" panose="020B0604020202020204" pitchFamily="34" charset="0"/>
                <a:ea typeface="ＭＳ Ｐゴシック" pitchFamily="34" charset="-128"/>
                <a:cs typeface="Arial" panose="020B0604020202020204" pitchFamily="34" charset="0"/>
              </a:rPr>
              <a:t> 2017</a:t>
            </a:r>
            <a:endParaRPr lang="en-US" altLang="en-US" sz="1000" dirty="0" smtClean="0">
              <a:latin typeface="Arial" panose="020B0604020202020204" pitchFamily="34" charset="0"/>
              <a:ea typeface="ＭＳ Ｐゴシック" pitchFamily="34" charset="-128"/>
              <a:cs typeface="Arial" panose="020B0604020202020204" pitchFamily="34" charset="0"/>
            </a:endParaRPr>
          </a:p>
          <a:p>
            <a:pPr>
              <a:defRPr/>
            </a:pPr>
            <a:endParaRPr lang="en-US" altLang="en-US" sz="1000" dirty="0" smtClean="0">
              <a:latin typeface="Arial" panose="020B0604020202020204" pitchFamily="34" charset="0"/>
              <a:ea typeface="ＭＳ Ｐゴシック" pitchFamily="34" charset="-128"/>
              <a:cs typeface="Arial" panose="020B0604020202020204" pitchFamily="34" charset="0"/>
            </a:endParaRPr>
          </a:p>
        </p:txBody>
      </p:sp>
      <p:sp>
        <p:nvSpPr>
          <p:cNvPr id="1030" name="TextBox 6"/>
          <p:cNvSpPr txBox="1">
            <a:spLocks noChangeArrowheads="1"/>
          </p:cNvSpPr>
          <p:nvPr userDrawn="1"/>
        </p:nvSpPr>
        <p:spPr bwMode="auto">
          <a:xfrm>
            <a:off x="381000" y="6553200"/>
            <a:ext cx="3810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defRPr/>
            </a:pPr>
            <a:r>
              <a:rPr lang="en-US" altLang="en-US" sz="1000" dirty="0" smtClean="0">
                <a:latin typeface="Arial" panose="020B0604020202020204" pitchFamily="34" charset="0"/>
                <a:cs typeface="Arial" panose="020B0604020202020204" pitchFamily="34" charset="0"/>
              </a:rPr>
              <a:t>Smart</a:t>
            </a:r>
            <a:r>
              <a:rPr lang="en-US" altLang="en-US" sz="1000" baseline="0" dirty="0" smtClean="0">
                <a:latin typeface="Arial" panose="020B0604020202020204" pitchFamily="34" charset="0"/>
                <a:cs typeface="Arial" panose="020B0604020202020204" pitchFamily="34" charset="0"/>
              </a:rPr>
              <a:t> </a:t>
            </a:r>
            <a:r>
              <a:rPr lang="en-US" altLang="en-US" sz="1000" dirty="0" smtClean="0">
                <a:latin typeface="Arial" panose="020B0604020202020204" pitchFamily="34" charset="0"/>
                <a:cs typeface="Arial" panose="020B0604020202020204" pitchFamily="34" charset="0"/>
              </a:rPr>
              <a:t>Leadership    </a:t>
            </a:r>
            <a:r>
              <a:rPr lang="en-US" altLang="en-US" sz="1000" dirty="0" err="1" smtClean="0">
                <a:latin typeface="Arial" panose="020B0604020202020204" pitchFamily="34" charset="0"/>
                <a:cs typeface="Arial" panose="020B0604020202020204" pitchFamily="34" charset="0"/>
              </a:rPr>
              <a:t>Dr</a:t>
            </a:r>
            <a:r>
              <a:rPr lang="en-US" altLang="en-US" sz="1000" dirty="0" smtClean="0">
                <a:latin typeface="Arial" panose="020B0604020202020204" pitchFamily="34" charset="0"/>
                <a:cs typeface="Arial" panose="020B0604020202020204" pitchFamily="34" charset="0"/>
              </a:rPr>
              <a:t> Ursula Schinzel</a:t>
            </a:r>
          </a:p>
        </p:txBody>
      </p:sp>
    </p:spTree>
  </p:cSld>
  <p:clrMap bg1="dk2" tx1="lt1" bg2="dk1" tx2="lt2" accent1="accent1" accent2="accent2" accent3="accent3" accent4="accent4" accent5="accent5" accent6="accent6" hlink="hlink" folHlink="folHlink"/>
  <p:sldLayoutIdLst>
    <p:sldLayoutId id="2147484375" r:id="rId1"/>
    <p:sldLayoutId id="2147484376" r:id="rId2"/>
    <p:sldLayoutId id="2147484377" r:id="rId3"/>
    <p:sldLayoutId id="2147484378" r:id="rId4"/>
    <p:sldLayoutId id="2147484379" r:id="rId5"/>
    <p:sldLayoutId id="2147484380" r:id="rId6"/>
  </p:sldLayoutIdLst>
  <p:timing>
    <p:tnLst>
      <p:par>
        <p:cTn id="1" dur="indefinite" restart="never" nodeType="tmRoot"/>
      </p:par>
    </p:tnLst>
  </p:timing>
  <p:hf hdr="0"/>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34" charset="0"/>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b="1">
          <a:solidFill>
            <a:schemeClr val="tx1"/>
          </a:solidFill>
          <a:effectLst>
            <a:outerShdw blurRad="38100" dist="38100" dir="2700000" algn="tl">
              <a:srgbClr val="000000"/>
            </a:outerShdw>
          </a:effectLst>
          <a:latin typeface="Arial" pitchFamily="34" charset="0"/>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b="1">
          <a:solidFill>
            <a:schemeClr val="tx1"/>
          </a:solidFill>
          <a:effectLst>
            <a:outerShdw blurRad="38100" dist="38100" dir="2700000" algn="tl">
              <a:srgbClr val="000000"/>
            </a:outerShdw>
          </a:effectLst>
          <a:latin typeface="Arial" pitchFamily="34" charset="0"/>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b="1">
          <a:solidFill>
            <a:schemeClr val="tx1"/>
          </a:solidFill>
          <a:effectLst>
            <a:outerShdw blurRad="38100" dist="38100" dir="2700000" algn="tl">
              <a:srgbClr val="000000"/>
            </a:outerShdw>
          </a:effectLst>
          <a:latin typeface="Arial" pitchFamily="34" charset="0"/>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b="1">
          <a:solidFill>
            <a:schemeClr val="tx1"/>
          </a:solidFill>
          <a:effectLst>
            <a:outerShdw blurRad="38100" dist="38100" dir="2700000" algn="tl">
              <a:srgbClr val="000000"/>
            </a:outerShdw>
          </a:effectLst>
          <a:latin typeface="Arial" pitchFamily="34" charset="0"/>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effectLst>
            <a:outerShdw blurRad="38100" dist="38100" dir="2700000" algn="tl">
              <a:srgbClr val="000000"/>
            </a:outerShdw>
          </a:effectLst>
          <a:latin typeface="Arial" pitchFamily="34" charset="0"/>
        </a:defRPr>
      </a:lvl5pPr>
      <a:lvl6pPr marL="2514600" indent="-228600" algn="l" rtl="0" fontAlgn="base">
        <a:spcBef>
          <a:spcPct val="20000"/>
        </a:spcBef>
        <a:spcAft>
          <a:spcPct val="0"/>
        </a:spcAft>
        <a:buClr>
          <a:schemeClr val="hlink"/>
        </a:buClr>
        <a:buSzPct val="70000"/>
        <a:buFont typeface="Wingdings" pitchFamily="2" charset="2"/>
        <a:buChar char="n"/>
        <a:defRPr sz="2000" b="1">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b="1">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b="1">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www.free-management-ebooks.com/dldebk-pdf/fme-pestle-analysis.pdf"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hyperlink" Target="https://www.mindtools.com/pages/article/newTMC_05.htm"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Luxembourg_Film_03_Invest_720P.mp4"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Ons_Heemecht"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www.youtube.com/watch?v=Fati6R8Osj4"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a:xfrm>
            <a:off x="457200" y="457200"/>
            <a:ext cx="8229600" cy="5943600"/>
          </a:xfrm>
          <a:solidFill>
            <a:srgbClr val="FFCCFF"/>
          </a:solidFill>
          <a:ln w="50800" cap="flat">
            <a:solidFill>
              <a:srgbClr val="FFC000"/>
            </a:solidFill>
          </a:ln>
          <a:effectLst>
            <a:outerShdw dist="107763" dir="2700000" algn="ctr" rotWithShape="0">
              <a:schemeClr val="bg2"/>
            </a:outerShdw>
          </a:effectLst>
        </p:spPr>
        <p:txBody>
          <a:bodyPr lIns="88900" tIns="46038" rIns="88900" bIns="46038"/>
          <a:lstStyle/>
          <a:p>
            <a:pPr>
              <a:defRPr/>
            </a:pPr>
            <a:r>
              <a:rPr lang="en-US" sz="2000" u="sng" dirty="0" err="1" smtClean="0">
                <a:solidFill>
                  <a:srgbClr val="000000"/>
                </a:solidFill>
                <a:effectLst/>
              </a:rPr>
              <a:t>EuroMed</a:t>
            </a:r>
            <a:r>
              <a:rPr lang="en-US" sz="2000" u="sng" dirty="0" smtClean="0">
                <a:solidFill>
                  <a:srgbClr val="000000"/>
                </a:solidFill>
                <a:effectLst/>
              </a:rPr>
              <a:t> Conference</a:t>
            </a:r>
            <a:r>
              <a:rPr lang="en-US" sz="2000" u="sng" dirty="0">
                <a:solidFill>
                  <a:srgbClr val="000000"/>
                </a:solidFill>
                <a:effectLst/>
              </a:rPr>
              <a:t>, </a:t>
            </a:r>
            <a:r>
              <a:rPr lang="en-US" sz="2000" u="sng" dirty="0" smtClean="0">
                <a:solidFill>
                  <a:srgbClr val="000000"/>
                </a:solidFill>
                <a:effectLst/>
              </a:rPr>
              <a:t>Rome, Italy</a:t>
            </a:r>
            <a:r>
              <a:rPr lang="en-US" sz="2000" u="sng" dirty="0">
                <a:solidFill>
                  <a:srgbClr val="000000"/>
                </a:solidFill>
                <a:effectLst/>
              </a:rPr>
              <a:t/>
            </a:r>
            <a:br>
              <a:rPr lang="en-US" sz="2000" u="sng" dirty="0">
                <a:solidFill>
                  <a:srgbClr val="000000"/>
                </a:solidFill>
                <a:effectLst/>
              </a:rPr>
            </a:br>
            <a:r>
              <a:rPr lang="en-US" sz="2000" u="sng" dirty="0" smtClean="0">
                <a:solidFill>
                  <a:srgbClr val="000000"/>
                </a:solidFill>
                <a:effectLst/>
              </a:rPr>
              <a:t>13-15 September </a:t>
            </a:r>
            <a:r>
              <a:rPr lang="en-US" sz="2000" u="sng" dirty="0">
                <a:solidFill>
                  <a:srgbClr val="000000"/>
                </a:solidFill>
                <a:effectLst/>
              </a:rPr>
              <a:t>2017</a:t>
            </a:r>
            <a:r>
              <a:rPr lang="en-US" sz="2000" u="sng" dirty="0" smtClean="0">
                <a:solidFill>
                  <a:srgbClr val="000000"/>
                </a:solidFill>
                <a:effectLst/>
              </a:rPr>
              <a:t/>
            </a:r>
            <a:br>
              <a:rPr lang="en-US" sz="2000" u="sng" dirty="0" smtClean="0">
                <a:solidFill>
                  <a:srgbClr val="000000"/>
                </a:solidFill>
                <a:effectLst/>
              </a:rPr>
            </a:br>
            <a:r>
              <a:rPr lang="en-US" sz="2000" u="sng" dirty="0" smtClean="0">
                <a:solidFill>
                  <a:srgbClr val="000000"/>
                </a:solidFill>
                <a:effectLst/>
                <a:ea typeface="ＭＳ Ｐゴシック" charset="-128"/>
              </a:rPr>
              <a:t/>
            </a:r>
            <a:br>
              <a:rPr lang="en-US" sz="2000" u="sng" dirty="0" smtClean="0">
                <a:solidFill>
                  <a:srgbClr val="000000"/>
                </a:solidFill>
                <a:effectLst/>
                <a:ea typeface="ＭＳ Ｐゴシック" charset="-128"/>
              </a:rPr>
            </a:br>
            <a:r>
              <a:rPr lang="en-US" sz="3600" dirty="0" smtClean="0">
                <a:solidFill>
                  <a:srgbClr val="000000"/>
                </a:solidFill>
                <a:effectLst/>
                <a:ea typeface="ＭＳ Ｐゴシック" charset="-128"/>
              </a:rPr>
              <a:t>Smart Leadership in Luxembourg</a:t>
            </a:r>
            <a:r>
              <a:rPr lang="en-US" sz="3200" dirty="0" smtClean="0">
                <a:solidFill>
                  <a:srgbClr val="000000"/>
                </a:solidFill>
                <a:effectLst/>
                <a:ea typeface="ＭＳ Ｐゴシック" charset="-128"/>
              </a:rPr>
              <a:t/>
            </a:r>
            <a:br>
              <a:rPr lang="en-US" sz="3200" dirty="0" smtClean="0">
                <a:solidFill>
                  <a:srgbClr val="000000"/>
                </a:solidFill>
                <a:effectLst/>
                <a:ea typeface="ＭＳ Ｐゴシック" charset="-128"/>
              </a:rPr>
            </a:br>
            <a:r>
              <a:rPr lang="en-US" sz="2400" dirty="0" smtClean="0">
                <a:solidFill>
                  <a:srgbClr val="000000"/>
                </a:solidFill>
                <a:effectLst/>
                <a:ea typeface="ＭＳ Ｐゴシック" charset="-128"/>
              </a:rPr>
              <a:t>by</a:t>
            </a:r>
            <a:br>
              <a:rPr lang="en-US" sz="2400" dirty="0" smtClean="0">
                <a:solidFill>
                  <a:srgbClr val="000000"/>
                </a:solidFill>
                <a:effectLst/>
                <a:ea typeface="ＭＳ Ｐゴシック" charset="-128"/>
              </a:rPr>
            </a:br>
            <a:r>
              <a:rPr lang="en-US" sz="2400" dirty="0" err="1" smtClean="0">
                <a:solidFill>
                  <a:srgbClr val="000000"/>
                </a:solidFill>
                <a:effectLst/>
                <a:ea typeface="ＭＳ Ｐゴシック" charset="-128"/>
              </a:rPr>
              <a:t>Dr</a:t>
            </a:r>
            <a:r>
              <a:rPr lang="en-US" sz="2400" dirty="0" smtClean="0">
                <a:solidFill>
                  <a:srgbClr val="000000"/>
                </a:solidFill>
                <a:effectLst/>
                <a:ea typeface="ＭＳ Ｐゴシック" charset="-128"/>
              </a:rPr>
              <a:t> Ursula Schinzel </a:t>
            </a:r>
            <a:br>
              <a:rPr lang="en-US" sz="2400" dirty="0" smtClean="0">
                <a:solidFill>
                  <a:srgbClr val="000000"/>
                </a:solidFill>
                <a:effectLst/>
                <a:ea typeface="ＭＳ Ｐゴシック" charset="-128"/>
              </a:rPr>
            </a:br>
            <a:r>
              <a:rPr lang="en-US" sz="2400" dirty="0" smtClean="0">
                <a:solidFill>
                  <a:srgbClr val="000000"/>
                </a:solidFill>
                <a:effectLst/>
                <a:ea typeface="ＭＳ Ｐゴシック" charset="-128"/>
              </a:rPr>
              <a:t>00352.621.322.543</a:t>
            </a:r>
            <a:r>
              <a:rPr lang="en-US" sz="2400" dirty="0">
                <a:solidFill>
                  <a:srgbClr val="000000"/>
                </a:solidFill>
                <a:effectLst/>
                <a:ea typeface="ＭＳ Ｐゴシック" charset="-128"/>
              </a:rPr>
              <a:t/>
            </a:r>
            <a:br>
              <a:rPr lang="en-US" sz="2400" dirty="0">
                <a:solidFill>
                  <a:srgbClr val="000000"/>
                </a:solidFill>
                <a:effectLst/>
                <a:ea typeface="ＭＳ Ｐゴシック" charset="-128"/>
              </a:rPr>
            </a:br>
            <a:r>
              <a:rPr lang="en-US" sz="2400" dirty="0" err="1">
                <a:solidFill>
                  <a:srgbClr val="000000"/>
                </a:solidFill>
                <a:effectLst/>
                <a:ea typeface="ＭＳ Ｐゴシック" charset="-128"/>
              </a:rPr>
              <a:t>Unicaf</a:t>
            </a:r>
            <a:r>
              <a:rPr lang="en-US" sz="2400" dirty="0">
                <a:solidFill>
                  <a:srgbClr val="000000"/>
                </a:solidFill>
                <a:effectLst/>
                <a:ea typeface="ＭＳ Ｐゴシック" charset="-128"/>
              </a:rPr>
              <a:t> University: Marymount California University, University of Nicosia, Cyprus, Online Education</a:t>
            </a:r>
            <a:r>
              <a:rPr lang="en-US" sz="2400" dirty="0" smtClean="0">
                <a:solidFill>
                  <a:srgbClr val="000000"/>
                </a:solidFill>
                <a:effectLst/>
                <a:ea typeface="ＭＳ Ｐゴシック" charset="-128"/>
              </a:rPr>
              <a:t/>
            </a:r>
            <a:br>
              <a:rPr lang="en-US" sz="2400" dirty="0" smtClean="0">
                <a:solidFill>
                  <a:srgbClr val="000000"/>
                </a:solidFill>
                <a:effectLst/>
                <a:ea typeface="ＭＳ Ｐゴシック" charset="-128"/>
              </a:rPr>
            </a:br>
            <a:r>
              <a:rPr lang="en-US" sz="2400" dirty="0" smtClean="0">
                <a:solidFill>
                  <a:schemeClr val="bg2"/>
                </a:solidFill>
                <a:effectLst/>
                <a:ea typeface="ＭＳ Ｐゴシック" charset="-128"/>
              </a:rPr>
              <a:t>ursula_schinzel@yahoo.com</a:t>
            </a:r>
            <a:r>
              <a:rPr lang="en-US" sz="2400" dirty="0">
                <a:solidFill>
                  <a:schemeClr val="bg2"/>
                </a:solidFill>
                <a:effectLst/>
                <a:ea typeface="ＭＳ Ｐゴシック" charset="-128"/>
              </a:rPr>
              <a:t> </a:t>
            </a:r>
            <a:r>
              <a:rPr lang="en-US" sz="2400" dirty="0" smtClean="0">
                <a:solidFill>
                  <a:schemeClr val="bg2"/>
                </a:solidFill>
                <a:effectLst/>
                <a:ea typeface="ＭＳ Ｐゴシック" charset="-128"/>
              </a:rPr>
              <a:t/>
            </a:r>
            <a:br>
              <a:rPr lang="en-US" sz="2400" dirty="0" smtClean="0">
                <a:solidFill>
                  <a:schemeClr val="bg2"/>
                </a:solidFill>
                <a:effectLst/>
                <a:ea typeface="ＭＳ Ｐゴシック" charset="-128"/>
              </a:rPr>
            </a:br>
            <a:r>
              <a:rPr lang="en-US" sz="2400" dirty="0" smtClean="0">
                <a:solidFill>
                  <a:schemeClr val="bg2"/>
                </a:solidFill>
                <a:effectLst/>
                <a:ea typeface="ＭＳ Ｐゴシック" charset="-128"/>
              </a:rPr>
              <a:t>www.ursula-schinzel.com</a:t>
            </a:r>
            <a:br>
              <a:rPr lang="en-US" sz="2400" dirty="0" smtClean="0">
                <a:solidFill>
                  <a:schemeClr val="bg2"/>
                </a:solidFill>
                <a:effectLst/>
                <a:ea typeface="ＭＳ Ｐゴシック" charset="-128"/>
              </a:rPr>
            </a:br>
            <a:r>
              <a:rPr lang="en-US" sz="1600" dirty="0">
                <a:solidFill>
                  <a:schemeClr val="bg2"/>
                </a:solidFill>
                <a:effectLst/>
                <a:ea typeface="ＭＳ Ｐゴシック" charset="-128"/>
              </a:rPr>
              <a:t>https://www.youtube.com/watch?v=CT0bOacUfME&amp;spfreload=1</a:t>
            </a:r>
            <a:r>
              <a:rPr lang="en-US" sz="2400" dirty="0" smtClean="0">
                <a:solidFill>
                  <a:schemeClr val="bg2"/>
                </a:solidFill>
                <a:effectLst/>
                <a:ea typeface="ＭＳ Ｐゴシック" charset="-128"/>
              </a:rPr>
              <a:t/>
            </a:r>
            <a:br>
              <a:rPr lang="en-US" sz="2400" dirty="0" smtClean="0">
                <a:solidFill>
                  <a:schemeClr val="bg2"/>
                </a:solidFill>
                <a:effectLst/>
                <a:ea typeface="ＭＳ Ｐゴシック" charset="-128"/>
              </a:rPr>
            </a:br>
            <a:r>
              <a:rPr lang="en-US" sz="1600" dirty="0" smtClean="0">
                <a:solidFill>
                  <a:schemeClr val="bg2"/>
                </a:solidFill>
                <a:effectLst/>
                <a:ea typeface="ＭＳ Ｐゴシック" charset="-128"/>
              </a:rPr>
              <a:t>https</a:t>
            </a:r>
            <a:r>
              <a:rPr lang="en-US" sz="1600" dirty="0">
                <a:solidFill>
                  <a:schemeClr val="bg2"/>
                </a:solidFill>
                <a:effectLst/>
                <a:ea typeface="ＭＳ Ｐゴシック" charset="-128"/>
              </a:rPr>
              <a:t>://www.youtube.com/watch?v=Eq1kTa3Hx8s</a:t>
            </a:r>
            <a:r>
              <a:rPr lang="en-US" sz="2400" dirty="0" smtClean="0">
                <a:solidFill>
                  <a:schemeClr val="bg2"/>
                </a:solidFill>
                <a:effectLst/>
                <a:ea typeface="ＭＳ Ｐゴシック" charset="-128"/>
              </a:rPr>
              <a:t/>
            </a:r>
            <a:br>
              <a:rPr lang="en-US" sz="2400" dirty="0" smtClean="0">
                <a:solidFill>
                  <a:schemeClr val="bg2"/>
                </a:solidFill>
                <a:effectLst/>
                <a:ea typeface="ＭＳ Ｐゴシック" charset="-128"/>
              </a:rPr>
            </a:br>
            <a:r>
              <a:rPr lang="en-US" sz="1200" u="sng" dirty="0">
                <a:solidFill>
                  <a:srgbClr val="000000"/>
                </a:solidFill>
                <a:effectLst/>
                <a:ea typeface="ＭＳ Ｐゴシック" charset="-128"/>
              </a:rPr>
              <a:t>https://www.youtube.com/watch?v=aWRmUDoQyN0</a:t>
            </a:r>
            <a:r>
              <a:rPr lang="en-US" sz="1200" dirty="0" smtClean="0">
                <a:solidFill>
                  <a:srgbClr val="000000"/>
                </a:solidFill>
                <a:effectLst/>
                <a:ea typeface="ＭＳ Ｐゴシック" charset="-128"/>
              </a:rPr>
              <a:t/>
            </a:r>
            <a:br>
              <a:rPr lang="en-US" sz="1200" dirty="0" smtClean="0">
                <a:solidFill>
                  <a:srgbClr val="000000"/>
                </a:solidFill>
                <a:effectLst/>
                <a:ea typeface="ＭＳ Ｐゴシック" charset="-128"/>
              </a:rPr>
            </a:br>
            <a:endParaRPr lang="en-US" sz="4000" dirty="0" smtClean="0">
              <a:solidFill>
                <a:srgbClr val="000000"/>
              </a:solidFill>
              <a:effectLst/>
              <a:ea typeface="ＭＳ Ｐゴシック" charset="-128"/>
            </a:endParaRPr>
          </a:p>
        </p:txBody>
      </p:sp>
      <p:sp>
        <p:nvSpPr>
          <p:cNvPr id="9219" name="Slide Number Placeholder 6"/>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spcBef>
                <a:spcPct val="0"/>
              </a:spcBef>
              <a:buClrTx/>
              <a:buSzTx/>
              <a:buFontTx/>
              <a:buNone/>
            </a:pPr>
            <a:fld id="{0878DFF5-A849-4436-9722-5639346E3EFA}" type="slidenum">
              <a:rPr lang="en-US" altLang="en-US" sz="1000" b="0" smtClean="0">
                <a:ea typeface="ＭＳ Ｐゴシック" pitchFamily="34" charset="-128"/>
              </a:rPr>
              <a:pPr>
                <a:spcBef>
                  <a:spcPct val="0"/>
                </a:spcBef>
                <a:buClrTx/>
                <a:buSzTx/>
                <a:buFontTx/>
                <a:buNone/>
              </a:pPr>
              <a:t>1</a:t>
            </a:fld>
            <a:endParaRPr lang="en-US" altLang="en-US" sz="1000" b="0" smtClean="0">
              <a:ea typeface="ＭＳ Ｐゴシック" pitchFamily="34" charset="-128"/>
            </a:endParaRPr>
          </a:p>
        </p:txBody>
      </p:sp>
      <p:sp>
        <p:nvSpPr>
          <p:cNvPr id="5" name="Oval 4"/>
          <p:cNvSpPr/>
          <p:nvPr/>
        </p:nvSpPr>
        <p:spPr bwMode="auto">
          <a:xfrm>
            <a:off x="762000" y="5486400"/>
            <a:ext cx="7543800" cy="914400"/>
          </a:xfrm>
          <a:prstGeom prst="ellipse">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Garamond" pitchFamily="18" charset="0"/>
              </a:rPr>
              <a:t>Leaders must</a:t>
            </a:r>
            <a:r>
              <a:rPr kumimoji="0" lang="en-GB" sz="1800" b="1" i="0" u="none" strike="noStrike" cap="none" normalizeH="0" dirty="0" smtClean="0">
                <a:ln>
                  <a:noFill/>
                </a:ln>
                <a:solidFill>
                  <a:schemeClr val="tx1"/>
                </a:solidFill>
                <a:effectLst/>
                <a:latin typeface="Garamond" pitchFamily="18" charset="0"/>
              </a:rPr>
              <a:t> learn lessons from their failures and make sure that they don’t repeat the same mistakes</a:t>
            </a:r>
            <a:endParaRPr kumimoji="0" lang="en-GB" sz="1800" b="1" i="0" u="none" strike="noStrike" cap="none" normalizeH="0" baseline="0" dirty="0" smtClean="0">
              <a:ln>
                <a:noFill/>
              </a:ln>
              <a:solidFill>
                <a:schemeClr val="tx1"/>
              </a:solidFill>
              <a:effectLst/>
              <a:latin typeface="Garamond" pitchFamily="18" charset="0"/>
            </a:endParaRPr>
          </a:p>
        </p:txBody>
      </p:sp>
      <p:pic>
        <p:nvPicPr>
          <p:cNvPr id="7" name="Picture 3" descr="125px-Flag_of_Luxembourg.svg.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73182" y="692231"/>
            <a:ext cx="838200" cy="50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228600" y="76200"/>
            <a:ext cx="8686800" cy="609600"/>
          </a:xfrm>
        </p:spPr>
        <p:txBody>
          <a:bodyPr lIns="88900" tIns="46038" rIns="88900" bIns="46038"/>
          <a:lstStyle/>
          <a:p>
            <a:pPr eaLnBrk="1" hangingPunct="1">
              <a:defRPr/>
            </a:pPr>
            <a:r>
              <a:rPr lang="en-US" sz="2800" dirty="0" smtClean="0">
                <a:latin typeface="+mj-lt"/>
              </a:rPr>
              <a:t>Smart Leadership</a:t>
            </a:r>
          </a:p>
        </p:txBody>
      </p:sp>
      <p:sp>
        <p:nvSpPr>
          <p:cNvPr id="33795" name="Slide Number Placeholder 8"/>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spcBef>
                <a:spcPct val="0"/>
              </a:spcBef>
              <a:buClrTx/>
              <a:buSzTx/>
              <a:buFontTx/>
              <a:buNone/>
            </a:pPr>
            <a:fld id="{A000329B-9E8E-4102-95F9-3188C5887716}" type="slidenum">
              <a:rPr lang="en-US" altLang="en-US" sz="1000" b="0" smtClean="0"/>
              <a:pPr>
                <a:spcBef>
                  <a:spcPct val="0"/>
                </a:spcBef>
                <a:buClrTx/>
                <a:buSzTx/>
                <a:buFontTx/>
                <a:buNone/>
              </a:pPr>
              <a:t>10</a:t>
            </a:fld>
            <a:endParaRPr lang="en-US" altLang="en-US" sz="1000" b="0" smtClean="0"/>
          </a:p>
        </p:txBody>
      </p:sp>
      <p:sp>
        <p:nvSpPr>
          <p:cNvPr id="2" name="Rectangle 1"/>
          <p:cNvSpPr/>
          <p:nvPr/>
        </p:nvSpPr>
        <p:spPr>
          <a:xfrm>
            <a:off x="533400" y="1295400"/>
            <a:ext cx="7848600" cy="4832092"/>
          </a:xfrm>
          <a:prstGeom prst="rect">
            <a:avLst/>
          </a:prstGeom>
        </p:spPr>
        <p:txBody>
          <a:bodyPr wrap="square">
            <a:spAutoFit/>
          </a:bodyPr>
          <a:lstStyle/>
          <a:p>
            <a:r>
              <a:rPr lang="en-US" sz="2800" dirty="0" smtClean="0">
                <a:ea typeface="ＭＳ Ｐゴシック" charset="-128"/>
              </a:rPr>
              <a:t>Definition: ?………………..</a:t>
            </a:r>
          </a:p>
          <a:p>
            <a:r>
              <a:rPr lang="en-US" sz="2800" dirty="0" smtClean="0">
                <a:ea typeface="ＭＳ Ｐゴシック" charset="-128"/>
              </a:rPr>
              <a:t>Attributes of smart leadership are: </a:t>
            </a:r>
            <a:r>
              <a:rPr lang="en-GB" sz="2800" dirty="0"/>
              <a:t>have a vision, inspiring people, my own motivation, respect, trust, understanding, empathy, communication, humility, positivity, love, integrity, knowing my team(s), talent and competences, delegation, prioritization, clear objectives, simplify, stop the so-called hard work, creativity, return on experiences, training and coaching, change management, rewarding the job well done, problem solving, empowerment, separation professional life – private </a:t>
            </a:r>
            <a:r>
              <a:rPr lang="en-GB" sz="2800" dirty="0" smtClean="0"/>
              <a:t>life….</a:t>
            </a:r>
            <a:endParaRPr lang="en-GB" sz="2800" dirty="0"/>
          </a:p>
        </p:txBody>
      </p:sp>
    </p:spTree>
    <p:extLst>
      <p:ext uri="{BB962C8B-B14F-4D97-AF65-F5344CB8AC3E}">
        <p14:creationId xmlns:p14="http://schemas.microsoft.com/office/powerpoint/2010/main" val="107462269"/>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609600" y="2025650"/>
            <a:ext cx="7924800" cy="1098550"/>
          </a:xfrm>
        </p:spPr>
        <p:txBody>
          <a:bodyPr lIns="88900" tIns="46038" rIns="88900" bIns="46038"/>
          <a:lstStyle/>
          <a:p>
            <a:pPr eaLnBrk="1" hangingPunct="1">
              <a:defRPr/>
            </a:pPr>
            <a:r>
              <a:rPr lang="en-US" dirty="0" smtClean="0">
                <a:latin typeface="+mj-lt"/>
              </a:rPr>
              <a:t>Chapter </a:t>
            </a:r>
            <a:r>
              <a:rPr lang="en-US" dirty="0">
                <a:latin typeface="+mj-lt"/>
              </a:rPr>
              <a:t>3</a:t>
            </a:r>
            <a:r>
              <a:rPr lang="en-US" dirty="0" smtClean="0">
                <a:latin typeface="+mj-lt"/>
              </a:rPr>
              <a:t>: </a:t>
            </a:r>
            <a:br>
              <a:rPr lang="en-US" dirty="0" smtClean="0">
                <a:latin typeface="+mj-lt"/>
              </a:rPr>
            </a:br>
            <a:r>
              <a:rPr lang="en-US" dirty="0" smtClean="0">
                <a:latin typeface="+mj-lt"/>
              </a:rPr>
              <a:t>Theory</a:t>
            </a:r>
          </a:p>
        </p:txBody>
      </p:sp>
      <p:sp>
        <p:nvSpPr>
          <p:cNvPr id="23555" name="Slide Number Placeholder 8"/>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spcBef>
                <a:spcPct val="0"/>
              </a:spcBef>
              <a:buClrTx/>
              <a:buSzTx/>
              <a:buFontTx/>
              <a:buNone/>
            </a:pPr>
            <a:fld id="{8A8FD6DC-2A75-4557-8147-6C3F74D51EAC}" type="slidenum">
              <a:rPr lang="en-US" altLang="en-US" sz="1000" b="0" smtClean="0"/>
              <a:pPr>
                <a:spcBef>
                  <a:spcPct val="0"/>
                </a:spcBef>
                <a:buClrTx/>
                <a:buSzTx/>
                <a:buFontTx/>
                <a:buNone/>
              </a:pPr>
              <a:t>11</a:t>
            </a:fld>
            <a:endParaRPr lang="en-US" altLang="en-US" sz="1000" b="0" smtClean="0"/>
          </a:p>
        </p:txBody>
      </p:sp>
    </p:spTree>
    <p:extLst>
      <p:ext uri="{BB962C8B-B14F-4D97-AF65-F5344CB8AC3E}">
        <p14:creationId xmlns:p14="http://schemas.microsoft.com/office/powerpoint/2010/main" val="2116535355"/>
      </p:ext>
    </p:extLst>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609600" y="2025650"/>
            <a:ext cx="7924800" cy="1098550"/>
          </a:xfrm>
        </p:spPr>
        <p:txBody>
          <a:bodyPr lIns="88900" tIns="46038" rIns="88900" bIns="46038"/>
          <a:lstStyle/>
          <a:p>
            <a:pPr eaLnBrk="1" hangingPunct="1">
              <a:buNone/>
              <a:defRPr/>
            </a:pPr>
            <a:r>
              <a:rPr lang="en-US" dirty="0" smtClean="0">
                <a:latin typeface="+mj-lt"/>
              </a:rPr>
              <a:t/>
            </a:r>
            <a:br>
              <a:rPr lang="en-US" dirty="0" smtClean="0">
                <a:latin typeface="+mj-lt"/>
              </a:rPr>
            </a:br>
            <a:r>
              <a:rPr lang="en-US" dirty="0"/>
              <a:t>Chapter 3: Theory: Peter Drucker, Rao and smart leadership, </a:t>
            </a:r>
            <a:r>
              <a:rPr lang="en-US" dirty="0" smtClean="0"/>
              <a:t>Michael </a:t>
            </a:r>
            <a:r>
              <a:rPr lang="en-US" dirty="0" err="1" smtClean="0"/>
              <a:t>Maccoby</a:t>
            </a:r>
            <a:r>
              <a:rPr lang="en-US" dirty="0" smtClean="0"/>
              <a:t>, Geert </a:t>
            </a:r>
            <a:r>
              <a:rPr lang="en-US" dirty="0"/>
              <a:t>Hofstede and cultural dimensions, Edgar Schein and company culture</a:t>
            </a:r>
          </a:p>
        </p:txBody>
      </p:sp>
      <p:sp>
        <p:nvSpPr>
          <p:cNvPr id="23555" name="Slide Number Placeholder 8"/>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spcBef>
                <a:spcPct val="0"/>
              </a:spcBef>
              <a:buClrTx/>
              <a:buSzTx/>
              <a:buFontTx/>
              <a:buNone/>
            </a:pPr>
            <a:fld id="{8A8FD6DC-2A75-4557-8147-6C3F74D51EAC}" type="slidenum">
              <a:rPr lang="en-US" altLang="en-US" sz="1000" b="0" smtClean="0"/>
              <a:pPr>
                <a:spcBef>
                  <a:spcPct val="0"/>
                </a:spcBef>
                <a:buClrTx/>
                <a:buSzTx/>
                <a:buFontTx/>
                <a:buNone/>
              </a:pPr>
              <a:t>12</a:t>
            </a:fld>
            <a:endParaRPr lang="en-US" altLang="en-US" sz="1000" b="0" smtClean="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81800" y="4738844"/>
            <a:ext cx="2159000" cy="161925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48199" y="5296526"/>
            <a:ext cx="1768699" cy="1326524"/>
          </a:xfrm>
          <a:prstGeom prst="rect">
            <a:avLst/>
          </a:prstGeom>
        </p:spPr>
      </p:pic>
      <p:pic>
        <p:nvPicPr>
          <p:cNvPr id="6" name="Picture 7" descr="P1000818.JP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2000" y="4519858"/>
            <a:ext cx="1562100" cy="208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6165739"/>
      </p:ext>
    </p:extLst>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609600" y="2787650"/>
            <a:ext cx="7924800" cy="1098550"/>
          </a:xfrm>
        </p:spPr>
        <p:txBody>
          <a:bodyPr lIns="88900" tIns="46038" rIns="88900" bIns="46038"/>
          <a:lstStyle/>
          <a:p>
            <a:pPr eaLnBrk="1" hangingPunct="1">
              <a:defRPr/>
            </a:pPr>
            <a:r>
              <a:rPr lang="en-US" dirty="0" smtClean="0">
                <a:latin typeface="+mj-lt"/>
              </a:rPr>
              <a:t>Chapter 4: Results</a:t>
            </a:r>
          </a:p>
        </p:txBody>
      </p:sp>
      <p:sp>
        <p:nvSpPr>
          <p:cNvPr id="50179" name="Slide Number Placeholder 8"/>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spcBef>
                <a:spcPct val="0"/>
              </a:spcBef>
              <a:buClrTx/>
              <a:buSzTx/>
              <a:buFontTx/>
              <a:buNone/>
            </a:pPr>
            <a:fld id="{FE6ED847-EAF7-4D24-B50F-56F2C9A352AA}" type="slidenum">
              <a:rPr lang="en-US" altLang="en-US" sz="1000" b="0" smtClean="0"/>
              <a:pPr>
                <a:spcBef>
                  <a:spcPct val="0"/>
                </a:spcBef>
                <a:buClrTx/>
                <a:buSzTx/>
                <a:buFontTx/>
                <a:buNone/>
              </a:pPr>
              <a:t>13</a:t>
            </a:fld>
            <a:endParaRPr lang="en-US" altLang="en-US" sz="1000" b="0" smtClean="0"/>
          </a:p>
        </p:txBody>
      </p:sp>
    </p:spTree>
    <p:extLst>
      <p:ext uri="{BB962C8B-B14F-4D97-AF65-F5344CB8AC3E}">
        <p14:creationId xmlns:p14="http://schemas.microsoft.com/office/powerpoint/2010/main" val="3177991036"/>
      </p:ext>
    </p:extLst>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76200" y="193751"/>
            <a:ext cx="5206225" cy="1098550"/>
          </a:xfrm>
        </p:spPr>
        <p:txBody>
          <a:bodyPr lIns="88900" tIns="46038" rIns="88900" bIns="46038"/>
          <a:lstStyle/>
          <a:p>
            <a:pPr eaLnBrk="1" hangingPunct="1">
              <a:defRPr/>
            </a:pPr>
            <a:r>
              <a:rPr lang="en-US" dirty="0" smtClean="0">
                <a:latin typeface="+mj-lt"/>
                <a:ea typeface="ＭＳ Ｐゴシック" charset="-128"/>
              </a:rPr>
              <a:t>Results: </a:t>
            </a:r>
            <a:br>
              <a:rPr lang="en-US" dirty="0" smtClean="0">
                <a:latin typeface="+mj-lt"/>
                <a:ea typeface="ＭＳ Ｐゴシック" charset="-128"/>
              </a:rPr>
            </a:br>
            <a:r>
              <a:rPr lang="en-US" dirty="0" smtClean="0">
                <a:latin typeface="+mj-lt"/>
                <a:ea typeface="ＭＳ Ｐゴシック" charset="-128"/>
              </a:rPr>
              <a:t>Smart Leadership</a:t>
            </a:r>
          </a:p>
        </p:txBody>
      </p:sp>
      <p:sp>
        <p:nvSpPr>
          <p:cNvPr id="60419" name="Slide Number Placeholder 8"/>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spcBef>
                <a:spcPct val="0"/>
              </a:spcBef>
              <a:buClrTx/>
              <a:buSzTx/>
              <a:buFontTx/>
              <a:buNone/>
            </a:pPr>
            <a:fld id="{3E2AAAF8-4893-4A5E-8B5D-E53BAA5A0EB2}" type="slidenum">
              <a:rPr lang="en-US" altLang="en-US" sz="1000" b="0" smtClean="0">
                <a:ea typeface="ＭＳ Ｐゴシック" pitchFamily="34" charset="-128"/>
              </a:rPr>
              <a:pPr>
                <a:spcBef>
                  <a:spcPct val="0"/>
                </a:spcBef>
                <a:buClrTx/>
                <a:buSzTx/>
                <a:buFontTx/>
                <a:buNone/>
              </a:pPr>
              <a:t>14</a:t>
            </a:fld>
            <a:endParaRPr lang="en-US" altLang="en-US" sz="1000" b="0" smtClean="0">
              <a:ea typeface="ＭＳ Ｐゴシック" pitchFamily="34" charset="-128"/>
            </a:endParaRPr>
          </a:p>
        </p:txBody>
      </p:sp>
      <p:sp>
        <p:nvSpPr>
          <p:cNvPr id="60421" name="Oval 1"/>
          <p:cNvSpPr>
            <a:spLocks noChangeArrowheads="1"/>
          </p:cNvSpPr>
          <p:nvPr/>
        </p:nvSpPr>
        <p:spPr bwMode="auto">
          <a:xfrm>
            <a:off x="71907" y="1550715"/>
            <a:ext cx="3276600" cy="1371600"/>
          </a:xfrm>
          <a:prstGeom prst="ellipse">
            <a:avLst/>
          </a:prstGeom>
          <a:solidFill>
            <a:srgbClr val="92D050"/>
          </a:solidFill>
          <a:ln w="12700"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lgn="ctr">
              <a:spcBef>
                <a:spcPct val="0"/>
              </a:spcBef>
              <a:buClrTx/>
              <a:buSzTx/>
              <a:buFontTx/>
              <a:buNone/>
            </a:pPr>
            <a:r>
              <a:rPr lang="en-GB" altLang="en-US" b="0" dirty="0" smtClean="0">
                <a:solidFill>
                  <a:schemeClr val="bg2"/>
                </a:solidFill>
                <a:latin typeface="Garamond" panose="02020404030301010803" pitchFamily="18" charset="0"/>
              </a:rPr>
              <a:t>Having a vision</a:t>
            </a:r>
            <a:endParaRPr lang="en-GB" altLang="en-US" b="0" dirty="0">
              <a:solidFill>
                <a:schemeClr val="bg2"/>
              </a:solidFill>
              <a:latin typeface="Garamond" panose="02020404030301010803" pitchFamily="18" charset="0"/>
            </a:endParaRPr>
          </a:p>
        </p:txBody>
      </p:sp>
      <p:sp>
        <p:nvSpPr>
          <p:cNvPr id="60422" name="Oval 5"/>
          <p:cNvSpPr>
            <a:spLocks noChangeArrowheads="1"/>
          </p:cNvSpPr>
          <p:nvPr/>
        </p:nvSpPr>
        <p:spPr bwMode="auto">
          <a:xfrm>
            <a:off x="3021169" y="1478756"/>
            <a:ext cx="3276600" cy="1371600"/>
          </a:xfrm>
          <a:prstGeom prst="ellipse">
            <a:avLst/>
          </a:prstGeom>
          <a:solidFill>
            <a:srgbClr val="92D050"/>
          </a:solidFill>
          <a:ln w="12700"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lgn="ctr">
              <a:spcBef>
                <a:spcPct val="0"/>
              </a:spcBef>
              <a:buClrTx/>
              <a:buSzTx/>
              <a:buFontTx/>
              <a:buNone/>
            </a:pPr>
            <a:r>
              <a:rPr lang="en-GB" altLang="en-US" b="0" dirty="0" smtClean="0">
                <a:solidFill>
                  <a:schemeClr val="bg2"/>
                </a:solidFill>
                <a:latin typeface="Garamond" panose="02020404030301010803" pitchFamily="18" charset="0"/>
              </a:rPr>
              <a:t>Clear objectives</a:t>
            </a:r>
            <a:endParaRPr lang="en-GB" altLang="en-US" b="0" dirty="0">
              <a:solidFill>
                <a:schemeClr val="bg2"/>
              </a:solidFill>
              <a:latin typeface="Garamond" panose="02020404030301010803" pitchFamily="18" charset="0"/>
            </a:endParaRPr>
          </a:p>
        </p:txBody>
      </p:sp>
      <p:sp>
        <p:nvSpPr>
          <p:cNvPr id="60423" name="Oval 6"/>
          <p:cNvSpPr>
            <a:spLocks noChangeArrowheads="1"/>
          </p:cNvSpPr>
          <p:nvPr/>
        </p:nvSpPr>
        <p:spPr bwMode="auto">
          <a:xfrm>
            <a:off x="5474058" y="2709864"/>
            <a:ext cx="2019300" cy="679450"/>
          </a:xfrm>
          <a:prstGeom prst="ellipse">
            <a:avLst/>
          </a:prstGeom>
          <a:solidFill>
            <a:srgbClr val="92D050"/>
          </a:solidFill>
          <a:ln w="12700"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lgn="ctr">
              <a:spcBef>
                <a:spcPct val="0"/>
              </a:spcBef>
              <a:buClrTx/>
              <a:buSzTx/>
              <a:buFontTx/>
              <a:buNone/>
            </a:pPr>
            <a:r>
              <a:rPr lang="en-GB" altLang="en-US" b="0" dirty="0" smtClean="0">
                <a:solidFill>
                  <a:schemeClr val="bg2"/>
                </a:solidFill>
                <a:latin typeface="Garamond" panose="02020404030301010803" pitchFamily="18" charset="0"/>
              </a:rPr>
              <a:t>Respect</a:t>
            </a:r>
            <a:endParaRPr lang="en-GB" altLang="en-US" b="0" dirty="0">
              <a:solidFill>
                <a:schemeClr val="bg2"/>
              </a:solidFill>
              <a:latin typeface="Garamond" panose="02020404030301010803" pitchFamily="18" charset="0"/>
            </a:endParaRPr>
          </a:p>
        </p:txBody>
      </p:sp>
      <p:sp>
        <p:nvSpPr>
          <p:cNvPr id="60424" name="Oval 7"/>
          <p:cNvSpPr>
            <a:spLocks noChangeArrowheads="1"/>
          </p:cNvSpPr>
          <p:nvPr/>
        </p:nvSpPr>
        <p:spPr bwMode="auto">
          <a:xfrm>
            <a:off x="4988014" y="4764087"/>
            <a:ext cx="4038600" cy="1831975"/>
          </a:xfrm>
          <a:prstGeom prst="ellipse">
            <a:avLst/>
          </a:prstGeom>
          <a:solidFill>
            <a:srgbClr val="92D050"/>
          </a:solidFill>
          <a:ln w="12700"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lgn="ctr">
              <a:spcBef>
                <a:spcPct val="0"/>
              </a:spcBef>
              <a:buClrTx/>
              <a:buSzTx/>
              <a:buFontTx/>
              <a:buNone/>
            </a:pPr>
            <a:r>
              <a:rPr lang="en-GB" altLang="en-US" b="0" dirty="0" smtClean="0">
                <a:solidFill>
                  <a:schemeClr val="bg2"/>
                </a:solidFill>
                <a:latin typeface="Garamond" panose="02020404030301010803" pitchFamily="18" charset="0"/>
              </a:rPr>
              <a:t>Separation Professional life – private life</a:t>
            </a:r>
            <a:endParaRPr lang="en-GB" altLang="en-US" b="0" dirty="0">
              <a:solidFill>
                <a:schemeClr val="bg2"/>
              </a:solidFill>
              <a:latin typeface="Garamond" panose="02020404030301010803" pitchFamily="18" charset="0"/>
            </a:endParaRPr>
          </a:p>
        </p:txBody>
      </p:sp>
      <p:sp>
        <p:nvSpPr>
          <p:cNvPr id="10" name="Oval 1"/>
          <p:cNvSpPr>
            <a:spLocks noChangeArrowheads="1"/>
          </p:cNvSpPr>
          <p:nvPr/>
        </p:nvSpPr>
        <p:spPr bwMode="auto">
          <a:xfrm>
            <a:off x="3973513" y="3198948"/>
            <a:ext cx="3276600" cy="1371600"/>
          </a:xfrm>
          <a:prstGeom prst="ellipse">
            <a:avLst/>
          </a:prstGeom>
          <a:solidFill>
            <a:srgbClr val="92D050"/>
          </a:solidFill>
          <a:ln w="12700"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lgn="ctr">
              <a:spcBef>
                <a:spcPct val="0"/>
              </a:spcBef>
              <a:buClrTx/>
              <a:buSzTx/>
              <a:buFontTx/>
              <a:buNone/>
            </a:pPr>
            <a:r>
              <a:rPr lang="en-GB" altLang="en-US" b="0" dirty="0" smtClean="0">
                <a:solidFill>
                  <a:schemeClr val="bg2"/>
                </a:solidFill>
                <a:latin typeface="Garamond" panose="02020404030301010803" pitchFamily="18" charset="0"/>
              </a:rPr>
              <a:t>Humility</a:t>
            </a:r>
            <a:endParaRPr lang="en-GB" altLang="en-US" b="0" dirty="0">
              <a:solidFill>
                <a:schemeClr val="bg2"/>
              </a:solidFill>
              <a:latin typeface="Garamond" panose="02020404030301010803" pitchFamily="18" charset="0"/>
            </a:endParaRPr>
          </a:p>
        </p:txBody>
      </p:sp>
      <p:sp>
        <p:nvSpPr>
          <p:cNvPr id="11" name="Oval 1"/>
          <p:cNvSpPr>
            <a:spLocks noChangeArrowheads="1"/>
          </p:cNvSpPr>
          <p:nvPr/>
        </p:nvSpPr>
        <p:spPr bwMode="auto">
          <a:xfrm>
            <a:off x="7696200" y="2542382"/>
            <a:ext cx="1409700" cy="962818"/>
          </a:xfrm>
          <a:prstGeom prst="ellipse">
            <a:avLst/>
          </a:prstGeom>
          <a:solidFill>
            <a:srgbClr val="92D050"/>
          </a:solidFill>
          <a:ln w="12700"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lgn="ctr">
              <a:spcBef>
                <a:spcPct val="0"/>
              </a:spcBef>
              <a:buClrTx/>
              <a:buSzTx/>
              <a:buFontTx/>
              <a:buNone/>
            </a:pPr>
            <a:r>
              <a:rPr lang="en-GB" altLang="en-US" b="0" dirty="0">
                <a:solidFill>
                  <a:schemeClr val="bg2"/>
                </a:solidFill>
                <a:latin typeface="Garamond" panose="02020404030301010803" pitchFamily="18" charset="0"/>
              </a:rPr>
              <a:t>L</a:t>
            </a:r>
            <a:r>
              <a:rPr lang="en-GB" altLang="en-US" b="0" dirty="0" smtClean="0">
                <a:solidFill>
                  <a:schemeClr val="bg2"/>
                </a:solidFill>
                <a:latin typeface="Garamond" panose="02020404030301010803" pitchFamily="18" charset="0"/>
              </a:rPr>
              <a:t>ove</a:t>
            </a:r>
            <a:endParaRPr lang="en-GB" altLang="en-US" b="0" dirty="0">
              <a:solidFill>
                <a:schemeClr val="bg2"/>
              </a:solidFill>
              <a:latin typeface="Garamond" panose="02020404030301010803" pitchFamily="18" charset="0"/>
            </a:endParaRPr>
          </a:p>
        </p:txBody>
      </p:sp>
      <p:sp>
        <p:nvSpPr>
          <p:cNvPr id="12" name="Oval 5"/>
          <p:cNvSpPr>
            <a:spLocks noChangeArrowheads="1"/>
          </p:cNvSpPr>
          <p:nvPr/>
        </p:nvSpPr>
        <p:spPr bwMode="auto">
          <a:xfrm>
            <a:off x="6000213" y="307939"/>
            <a:ext cx="2209800" cy="815470"/>
          </a:xfrm>
          <a:prstGeom prst="ellipse">
            <a:avLst/>
          </a:prstGeom>
          <a:solidFill>
            <a:srgbClr val="92D050"/>
          </a:solidFill>
          <a:ln w="12700"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lgn="ctr">
              <a:spcBef>
                <a:spcPct val="0"/>
              </a:spcBef>
              <a:buClrTx/>
              <a:buSzTx/>
              <a:buFontTx/>
              <a:buNone/>
            </a:pPr>
            <a:r>
              <a:rPr lang="en-GB" altLang="en-US" b="0" dirty="0" smtClean="0">
                <a:solidFill>
                  <a:schemeClr val="bg2"/>
                </a:solidFill>
                <a:latin typeface="Garamond" panose="02020404030301010803" pitchFamily="18" charset="0"/>
              </a:rPr>
              <a:t>Integrity</a:t>
            </a:r>
            <a:endParaRPr lang="en-GB" altLang="en-US" b="0" dirty="0">
              <a:solidFill>
                <a:schemeClr val="bg2"/>
              </a:solidFill>
              <a:latin typeface="Garamond" panose="02020404030301010803" pitchFamily="18" charset="0"/>
            </a:endParaRPr>
          </a:p>
        </p:txBody>
      </p:sp>
      <p:sp>
        <p:nvSpPr>
          <p:cNvPr id="13" name="Oval 5"/>
          <p:cNvSpPr>
            <a:spLocks noChangeArrowheads="1"/>
          </p:cNvSpPr>
          <p:nvPr/>
        </p:nvSpPr>
        <p:spPr bwMode="auto">
          <a:xfrm>
            <a:off x="5910464" y="1174566"/>
            <a:ext cx="3276600" cy="1371600"/>
          </a:xfrm>
          <a:prstGeom prst="ellipse">
            <a:avLst/>
          </a:prstGeom>
          <a:solidFill>
            <a:srgbClr val="92D050"/>
          </a:solidFill>
          <a:ln w="12700"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lgn="ctr">
              <a:spcBef>
                <a:spcPct val="0"/>
              </a:spcBef>
              <a:buClrTx/>
              <a:buSzTx/>
              <a:buFontTx/>
              <a:buNone/>
            </a:pPr>
            <a:r>
              <a:rPr lang="en-GB" altLang="en-US" b="0" dirty="0" smtClean="0">
                <a:solidFill>
                  <a:schemeClr val="bg2"/>
                </a:solidFill>
                <a:latin typeface="Garamond" panose="02020404030301010803" pitchFamily="18" charset="0"/>
              </a:rPr>
              <a:t>Knowing my team</a:t>
            </a:r>
            <a:endParaRPr lang="en-GB" altLang="en-US" b="0" dirty="0">
              <a:solidFill>
                <a:schemeClr val="bg2"/>
              </a:solidFill>
              <a:latin typeface="Garamond" panose="02020404030301010803" pitchFamily="18" charset="0"/>
            </a:endParaRPr>
          </a:p>
        </p:txBody>
      </p:sp>
      <p:sp>
        <p:nvSpPr>
          <p:cNvPr id="14" name="Oval 6"/>
          <p:cNvSpPr>
            <a:spLocks noChangeArrowheads="1"/>
          </p:cNvSpPr>
          <p:nvPr/>
        </p:nvSpPr>
        <p:spPr bwMode="auto">
          <a:xfrm>
            <a:off x="65087" y="5883276"/>
            <a:ext cx="2019300" cy="679450"/>
          </a:xfrm>
          <a:prstGeom prst="ellipse">
            <a:avLst/>
          </a:prstGeom>
          <a:solidFill>
            <a:srgbClr val="92D050"/>
          </a:solidFill>
          <a:ln w="12700"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lgn="ctr">
              <a:spcBef>
                <a:spcPct val="0"/>
              </a:spcBef>
              <a:buClrTx/>
              <a:buSzTx/>
              <a:buFontTx/>
              <a:buNone/>
            </a:pPr>
            <a:r>
              <a:rPr lang="en-GB" altLang="en-US" b="0" dirty="0" smtClean="0">
                <a:solidFill>
                  <a:schemeClr val="bg2"/>
                </a:solidFill>
                <a:latin typeface="Garamond" panose="02020404030301010803" pitchFamily="18" charset="0"/>
              </a:rPr>
              <a:t>Trust</a:t>
            </a:r>
            <a:endParaRPr lang="en-GB" altLang="en-US" b="0" dirty="0">
              <a:solidFill>
                <a:schemeClr val="bg2"/>
              </a:solidFill>
              <a:latin typeface="Garamond" panose="02020404030301010803" pitchFamily="18" charset="0"/>
            </a:endParaRPr>
          </a:p>
        </p:txBody>
      </p:sp>
      <p:sp>
        <p:nvSpPr>
          <p:cNvPr id="15" name="Oval 1"/>
          <p:cNvSpPr>
            <a:spLocks noChangeArrowheads="1"/>
          </p:cNvSpPr>
          <p:nvPr/>
        </p:nvSpPr>
        <p:spPr bwMode="auto">
          <a:xfrm>
            <a:off x="1836737" y="4994275"/>
            <a:ext cx="3276600" cy="1371600"/>
          </a:xfrm>
          <a:prstGeom prst="ellipse">
            <a:avLst/>
          </a:prstGeom>
          <a:solidFill>
            <a:srgbClr val="92D050"/>
          </a:solidFill>
          <a:ln w="12700"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lgn="ctr">
              <a:spcBef>
                <a:spcPct val="0"/>
              </a:spcBef>
              <a:buClrTx/>
              <a:buSzTx/>
              <a:buFontTx/>
              <a:buNone/>
            </a:pPr>
            <a:r>
              <a:rPr lang="en-GB" altLang="en-US" b="0" dirty="0" smtClean="0">
                <a:solidFill>
                  <a:schemeClr val="bg2"/>
                </a:solidFill>
                <a:latin typeface="Garamond" panose="02020404030301010803" pitchFamily="18" charset="0"/>
              </a:rPr>
              <a:t>Delegation</a:t>
            </a:r>
            <a:endParaRPr lang="en-GB" altLang="en-US" b="0" dirty="0">
              <a:solidFill>
                <a:schemeClr val="bg2"/>
              </a:solidFill>
              <a:latin typeface="Garamond" panose="02020404030301010803" pitchFamily="18" charset="0"/>
            </a:endParaRPr>
          </a:p>
        </p:txBody>
      </p:sp>
      <p:sp>
        <p:nvSpPr>
          <p:cNvPr id="16" name="Oval 1"/>
          <p:cNvSpPr>
            <a:spLocks noChangeArrowheads="1"/>
          </p:cNvSpPr>
          <p:nvPr/>
        </p:nvSpPr>
        <p:spPr bwMode="auto">
          <a:xfrm>
            <a:off x="3562350" y="4018930"/>
            <a:ext cx="3276600" cy="989981"/>
          </a:xfrm>
          <a:prstGeom prst="ellipse">
            <a:avLst/>
          </a:prstGeom>
          <a:solidFill>
            <a:srgbClr val="92D050"/>
          </a:solidFill>
          <a:ln w="12700"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lgn="ctr">
              <a:spcBef>
                <a:spcPct val="0"/>
              </a:spcBef>
              <a:buClrTx/>
              <a:buSzTx/>
              <a:buFontTx/>
              <a:buNone/>
            </a:pPr>
            <a:r>
              <a:rPr lang="en-GB" altLang="en-US" b="0" dirty="0" smtClean="0">
                <a:solidFill>
                  <a:schemeClr val="bg2"/>
                </a:solidFill>
                <a:latin typeface="Garamond" panose="02020404030301010803" pitchFamily="18" charset="0"/>
              </a:rPr>
              <a:t>Prioritization</a:t>
            </a:r>
            <a:endParaRPr lang="en-GB" altLang="en-US" b="0" dirty="0">
              <a:solidFill>
                <a:schemeClr val="bg2"/>
              </a:solidFill>
              <a:latin typeface="Garamond" panose="02020404030301010803" pitchFamily="18" charset="0"/>
            </a:endParaRPr>
          </a:p>
        </p:txBody>
      </p:sp>
      <p:sp>
        <p:nvSpPr>
          <p:cNvPr id="17" name="Oval 1"/>
          <p:cNvSpPr>
            <a:spLocks noChangeArrowheads="1"/>
          </p:cNvSpPr>
          <p:nvPr/>
        </p:nvSpPr>
        <p:spPr bwMode="auto">
          <a:xfrm>
            <a:off x="6483708" y="3504517"/>
            <a:ext cx="2130112" cy="910978"/>
          </a:xfrm>
          <a:prstGeom prst="ellipse">
            <a:avLst/>
          </a:prstGeom>
          <a:solidFill>
            <a:srgbClr val="92D050"/>
          </a:solidFill>
          <a:ln w="12700"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lgn="ctr">
              <a:spcBef>
                <a:spcPct val="0"/>
              </a:spcBef>
              <a:buClrTx/>
              <a:buSzTx/>
              <a:buFontTx/>
              <a:buNone/>
            </a:pPr>
            <a:r>
              <a:rPr lang="en-GB" altLang="en-US" b="0" dirty="0" smtClean="0">
                <a:solidFill>
                  <a:schemeClr val="bg2"/>
                </a:solidFill>
                <a:latin typeface="Garamond" panose="02020404030301010803" pitchFamily="18" charset="0"/>
              </a:rPr>
              <a:t>Simplify</a:t>
            </a:r>
            <a:endParaRPr lang="en-GB" altLang="en-US" b="0" dirty="0">
              <a:solidFill>
                <a:schemeClr val="bg2"/>
              </a:solidFill>
              <a:latin typeface="Garamond" panose="02020404030301010803" pitchFamily="18" charset="0"/>
            </a:endParaRPr>
          </a:p>
        </p:txBody>
      </p:sp>
      <p:sp>
        <p:nvSpPr>
          <p:cNvPr id="18" name="Oval 1"/>
          <p:cNvSpPr>
            <a:spLocks noChangeArrowheads="1"/>
          </p:cNvSpPr>
          <p:nvPr/>
        </p:nvSpPr>
        <p:spPr bwMode="auto">
          <a:xfrm>
            <a:off x="-182563" y="3897660"/>
            <a:ext cx="4156076" cy="1477587"/>
          </a:xfrm>
          <a:prstGeom prst="ellipse">
            <a:avLst/>
          </a:prstGeom>
          <a:solidFill>
            <a:srgbClr val="92D050"/>
          </a:solidFill>
          <a:ln w="12700"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lgn="ctr">
              <a:spcBef>
                <a:spcPct val="0"/>
              </a:spcBef>
              <a:buClrTx/>
              <a:buSzTx/>
              <a:buFontTx/>
              <a:buNone/>
            </a:pPr>
            <a:r>
              <a:rPr lang="en-GB" altLang="en-US" b="0" dirty="0" smtClean="0">
                <a:solidFill>
                  <a:schemeClr val="bg2"/>
                </a:solidFill>
                <a:latin typeface="Garamond" panose="02020404030301010803" pitchFamily="18" charset="0"/>
              </a:rPr>
              <a:t>Stop the so-called hard work</a:t>
            </a:r>
            <a:endParaRPr lang="en-GB" altLang="en-US" b="0" dirty="0">
              <a:solidFill>
                <a:schemeClr val="bg2"/>
              </a:solidFill>
              <a:latin typeface="Garamond" panose="02020404030301010803" pitchFamily="18" charset="0"/>
            </a:endParaRPr>
          </a:p>
        </p:txBody>
      </p:sp>
      <p:sp>
        <p:nvSpPr>
          <p:cNvPr id="19" name="Oval 1"/>
          <p:cNvSpPr>
            <a:spLocks noChangeArrowheads="1"/>
          </p:cNvSpPr>
          <p:nvPr/>
        </p:nvSpPr>
        <p:spPr bwMode="auto">
          <a:xfrm>
            <a:off x="754822" y="2747325"/>
            <a:ext cx="4156076" cy="1371600"/>
          </a:xfrm>
          <a:prstGeom prst="ellipse">
            <a:avLst/>
          </a:prstGeom>
          <a:solidFill>
            <a:srgbClr val="92D050"/>
          </a:solidFill>
          <a:ln w="12700"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lgn="ctr">
              <a:spcBef>
                <a:spcPct val="0"/>
              </a:spcBef>
              <a:buClrTx/>
              <a:buSzTx/>
              <a:buFontTx/>
              <a:buNone/>
            </a:pPr>
            <a:r>
              <a:rPr lang="en-GB" altLang="en-US" b="0" dirty="0" smtClean="0">
                <a:solidFill>
                  <a:schemeClr val="bg2"/>
                </a:solidFill>
                <a:latin typeface="Garamond" panose="02020404030301010803" pitchFamily="18" charset="0"/>
              </a:rPr>
              <a:t>Rewarding the job well done</a:t>
            </a:r>
            <a:endParaRPr lang="en-GB" altLang="en-US" b="0" dirty="0">
              <a:solidFill>
                <a:schemeClr val="bg2"/>
              </a:solidFill>
              <a:latin typeface="Garamond" panose="02020404030301010803" pitchFamily="18" charset="0"/>
            </a:endParaRPr>
          </a:p>
        </p:txBody>
      </p:sp>
    </p:spTree>
    <p:extLst>
      <p:ext uri="{BB962C8B-B14F-4D97-AF65-F5344CB8AC3E}">
        <p14:creationId xmlns:p14="http://schemas.microsoft.com/office/powerpoint/2010/main" val="4232070607"/>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609600" y="363538"/>
            <a:ext cx="7924800" cy="1098550"/>
          </a:xfrm>
        </p:spPr>
        <p:txBody>
          <a:bodyPr lIns="88900" tIns="46038" rIns="88900" bIns="46038"/>
          <a:lstStyle/>
          <a:p>
            <a:pPr eaLnBrk="1" hangingPunct="1">
              <a:defRPr/>
            </a:pPr>
            <a:r>
              <a:rPr lang="en-US" dirty="0" smtClean="0">
                <a:latin typeface="+mj-lt"/>
                <a:ea typeface="ＭＳ Ｐゴシック" charset="-128"/>
              </a:rPr>
              <a:t>Results: </a:t>
            </a:r>
            <a:br>
              <a:rPr lang="en-US" dirty="0" smtClean="0">
                <a:latin typeface="+mj-lt"/>
                <a:ea typeface="ＭＳ Ｐゴシック" charset="-128"/>
              </a:rPr>
            </a:br>
            <a:r>
              <a:rPr lang="en-US" dirty="0" smtClean="0">
                <a:latin typeface="+mj-lt"/>
                <a:ea typeface="ＭＳ Ｐゴシック" charset="-128"/>
              </a:rPr>
              <a:t>Typical for Luxembourg</a:t>
            </a:r>
          </a:p>
        </p:txBody>
      </p:sp>
      <p:sp>
        <p:nvSpPr>
          <p:cNvPr id="68611" name="Slide Number Placeholder 8"/>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spcBef>
                <a:spcPct val="0"/>
              </a:spcBef>
              <a:buClrTx/>
              <a:buSzTx/>
              <a:buFontTx/>
              <a:buNone/>
            </a:pPr>
            <a:fld id="{4F08E508-D274-47FB-BD0C-ACDB3F8AD7F7}" type="slidenum">
              <a:rPr lang="en-US" altLang="en-US" sz="1000" b="0" smtClean="0">
                <a:ea typeface="ＭＳ Ｐゴシック" pitchFamily="34" charset="-128"/>
              </a:rPr>
              <a:pPr>
                <a:spcBef>
                  <a:spcPct val="0"/>
                </a:spcBef>
                <a:buClrTx/>
                <a:buSzTx/>
                <a:buFontTx/>
                <a:buNone/>
              </a:pPr>
              <a:t>15</a:t>
            </a:fld>
            <a:endParaRPr lang="en-US" altLang="en-US" sz="1000" b="0" smtClean="0">
              <a:ea typeface="ＭＳ Ｐゴシック" pitchFamily="34" charset="-128"/>
            </a:endParaRPr>
          </a:p>
        </p:txBody>
      </p:sp>
      <p:sp>
        <p:nvSpPr>
          <p:cNvPr id="9" name="Rectangle 3"/>
          <p:cNvSpPr txBox="1">
            <a:spLocks noChangeArrowheads="1"/>
          </p:cNvSpPr>
          <p:nvPr/>
        </p:nvSpPr>
        <p:spPr bwMode="auto">
          <a:xfrm>
            <a:off x="228600" y="1600200"/>
            <a:ext cx="8305800" cy="5029200"/>
          </a:xfrm>
          <a:prstGeom prst="rect">
            <a:avLst/>
          </a:prstGeom>
          <a:noFill/>
          <a:ln w="9525">
            <a:noFill/>
            <a:miter lim="800000"/>
            <a:headEnd/>
            <a:tailEnd/>
          </a:ln>
          <a:effectLst/>
        </p:spPr>
        <p:txBody>
          <a:bodyPr lIns="88900" tIns="46038" rIns="88900" bIns="46038"/>
          <a:lstStyle/>
          <a:p>
            <a:pPr marL="342900" indent="-342900">
              <a:spcBef>
                <a:spcPct val="20000"/>
              </a:spcBef>
              <a:buClr>
                <a:schemeClr val="hlink"/>
              </a:buClr>
              <a:buSzPct val="70000"/>
              <a:buFont typeface="Wingdings" pitchFamily="2" charset="2"/>
              <a:buChar char="n"/>
              <a:defRPr/>
            </a:pPr>
            <a:r>
              <a:rPr lang="en-GB" sz="2400" i="1" dirty="0"/>
              <a:t>Typical for Luxembourg is </a:t>
            </a:r>
          </a:p>
          <a:p>
            <a:pPr marL="342900" indent="-342900">
              <a:spcBef>
                <a:spcPct val="20000"/>
              </a:spcBef>
              <a:buClr>
                <a:schemeClr val="hlink"/>
              </a:buClr>
              <a:buSzPct val="70000"/>
              <a:buFont typeface="Wingdings" pitchFamily="2" charset="2"/>
              <a:buChar char="n"/>
              <a:defRPr/>
            </a:pPr>
            <a:r>
              <a:rPr lang="en-GB" sz="2400" i="1" dirty="0"/>
              <a:t>the multicultural, multilingual and diverse people, </a:t>
            </a:r>
          </a:p>
          <a:p>
            <a:pPr marL="342900" indent="-342900">
              <a:spcBef>
                <a:spcPct val="20000"/>
              </a:spcBef>
              <a:buClr>
                <a:schemeClr val="hlink"/>
              </a:buClr>
              <a:buSzPct val="70000"/>
              <a:buFont typeface="Wingdings" pitchFamily="2" charset="2"/>
              <a:buChar char="n"/>
              <a:defRPr/>
            </a:pPr>
            <a:r>
              <a:rPr lang="en-GB" sz="2400" i="1" dirty="0"/>
              <a:t>the beautiful countryside </a:t>
            </a:r>
          </a:p>
          <a:p>
            <a:pPr marL="342900" indent="-342900">
              <a:spcBef>
                <a:spcPct val="20000"/>
              </a:spcBef>
              <a:buClr>
                <a:schemeClr val="hlink"/>
              </a:buClr>
              <a:buSzPct val="70000"/>
              <a:buFont typeface="Wingdings" pitchFamily="2" charset="2"/>
              <a:buChar char="n"/>
              <a:defRPr/>
            </a:pPr>
            <a:r>
              <a:rPr lang="en-GB" sz="2400" i="1" dirty="0"/>
              <a:t>in the middle of Europe, </a:t>
            </a:r>
          </a:p>
          <a:p>
            <a:pPr marL="342900" indent="-342900">
              <a:spcBef>
                <a:spcPct val="20000"/>
              </a:spcBef>
              <a:buClr>
                <a:schemeClr val="hlink"/>
              </a:buClr>
              <a:buSzPct val="70000"/>
              <a:buFont typeface="Wingdings" pitchFamily="2" charset="2"/>
              <a:buChar char="n"/>
              <a:defRPr/>
            </a:pPr>
            <a:r>
              <a:rPr lang="en-GB" sz="2400" i="1" dirty="0"/>
              <a:t>the trilingual education system, </a:t>
            </a:r>
          </a:p>
          <a:p>
            <a:pPr marL="342900" indent="-342900">
              <a:spcBef>
                <a:spcPct val="20000"/>
              </a:spcBef>
              <a:buClr>
                <a:schemeClr val="hlink"/>
              </a:buClr>
              <a:buSzPct val="70000"/>
              <a:buFont typeface="Wingdings" pitchFamily="2" charset="2"/>
              <a:buChar char="n"/>
              <a:defRPr/>
            </a:pPr>
            <a:r>
              <a:rPr lang="en-GB" sz="2400" i="1" dirty="0"/>
              <a:t>but also its limitations in resources given its small size and </a:t>
            </a:r>
          </a:p>
          <a:p>
            <a:pPr marL="342900" indent="-342900">
              <a:spcBef>
                <a:spcPct val="20000"/>
              </a:spcBef>
              <a:buClr>
                <a:schemeClr val="hlink"/>
              </a:buClr>
              <a:buSzPct val="70000"/>
              <a:buFont typeface="Wingdings" pitchFamily="2" charset="2"/>
              <a:buChar char="n"/>
              <a:defRPr/>
            </a:pPr>
            <a:r>
              <a:rPr lang="en-GB" sz="2400" i="1" dirty="0"/>
              <a:t>its nepotism</a:t>
            </a:r>
            <a:endParaRPr lang="en-GB" sz="2200" b="1" dirty="0">
              <a:effectLst>
                <a:outerShdw blurRad="38100" dist="38100" dir="2700000" algn="tl">
                  <a:srgbClr val="000000"/>
                </a:outerShdw>
              </a:effectLst>
              <a:latin typeface="Arial" pitchFamily="34" charset="0"/>
              <a:ea typeface="ＭＳ Ｐゴシック" charset="-128"/>
            </a:endParaRPr>
          </a:p>
          <a:p>
            <a:pPr marL="342900" indent="-342900">
              <a:spcBef>
                <a:spcPct val="20000"/>
              </a:spcBef>
              <a:buClr>
                <a:schemeClr val="hlink"/>
              </a:buClr>
              <a:buSzPct val="70000"/>
              <a:buFont typeface="Wingdings" pitchFamily="2" charset="2"/>
              <a:buChar char="n"/>
              <a:defRPr/>
            </a:pPr>
            <a:endParaRPr lang="en-GB" sz="2200" b="1" dirty="0">
              <a:effectLst>
                <a:outerShdw blurRad="38100" dist="38100" dir="2700000" algn="tl">
                  <a:srgbClr val="000000"/>
                </a:outerShdw>
              </a:effectLst>
              <a:latin typeface="Arial" pitchFamily="34" charset="0"/>
              <a:ea typeface="ＭＳ Ｐゴシック" charset="-128"/>
            </a:endParaRPr>
          </a:p>
          <a:p>
            <a:pPr marL="342900" indent="-342900">
              <a:spcBef>
                <a:spcPct val="20000"/>
              </a:spcBef>
              <a:buClr>
                <a:schemeClr val="hlink"/>
              </a:buClr>
              <a:buSzPct val="70000"/>
              <a:buFont typeface="Wingdings" pitchFamily="2" charset="2"/>
              <a:buChar char="n"/>
              <a:defRPr/>
            </a:pPr>
            <a:endParaRPr lang="en-GB" sz="2200" b="1" dirty="0"/>
          </a:p>
          <a:p>
            <a:pPr marL="342900" indent="-342900">
              <a:spcBef>
                <a:spcPct val="20000"/>
              </a:spcBef>
              <a:buClr>
                <a:schemeClr val="hlink"/>
              </a:buClr>
              <a:buSzPct val="70000"/>
              <a:buFont typeface="Wingdings" pitchFamily="2" charset="2"/>
              <a:buChar char="n"/>
              <a:defRPr/>
            </a:pPr>
            <a:endParaRPr lang="en-GB" sz="2200" b="1" dirty="0">
              <a:effectLst>
                <a:outerShdw blurRad="38100" dist="38100" dir="2700000" algn="tl">
                  <a:srgbClr val="000000"/>
                </a:outerShdw>
              </a:effectLst>
              <a:latin typeface="Arial" pitchFamily="34" charset="0"/>
              <a:ea typeface="ＭＳ Ｐゴシック" charset="-128"/>
            </a:endParaRPr>
          </a:p>
          <a:p>
            <a:pPr marL="342900" indent="-342900">
              <a:spcBef>
                <a:spcPct val="20000"/>
              </a:spcBef>
              <a:buClr>
                <a:schemeClr val="hlink"/>
              </a:buClr>
              <a:buSzPct val="70000"/>
              <a:buFont typeface="Wingdings" pitchFamily="2" charset="2"/>
              <a:buChar char="n"/>
              <a:defRPr/>
            </a:pPr>
            <a:endParaRPr lang="en-GB" sz="2200" b="1" dirty="0">
              <a:effectLst>
                <a:outerShdw blurRad="38100" dist="38100" dir="2700000" algn="tl">
                  <a:srgbClr val="000000"/>
                </a:outerShdw>
              </a:effectLst>
              <a:latin typeface="Arial" pitchFamily="34" charset="0"/>
              <a:ea typeface="ＭＳ Ｐゴシック" charset="-128"/>
            </a:endParaRPr>
          </a:p>
          <a:p>
            <a:pPr marL="342900" indent="-342900">
              <a:spcBef>
                <a:spcPct val="20000"/>
              </a:spcBef>
              <a:buClr>
                <a:schemeClr val="hlink"/>
              </a:buClr>
              <a:buSzPct val="70000"/>
              <a:buFont typeface="Wingdings" pitchFamily="2" charset="2"/>
              <a:buChar char="n"/>
              <a:defRPr/>
            </a:pPr>
            <a:endParaRPr lang="en-GB" sz="2200" b="1" dirty="0">
              <a:effectLst>
                <a:outerShdw blurRad="38100" dist="38100" dir="2700000" algn="tl">
                  <a:srgbClr val="000000"/>
                </a:outerShdw>
              </a:effectLst>
              <a:latin typeface="Arial" pitchFamily="34" charset="0"/>
              <a:ea typeface="ＭＳ Ｐゴシック" charset="-128"/>
            </a:endParaRPr>
          </a:p>
          <a:p>
            <a:pPr marL="342900" indent="-342900">
              <a:spcBef>
                <a:spcPct val="20000"/>
              </a:spcBef>
              <a:buClr>
                <a:schemeClr val="hlink"/>
              </a:buClr>
              <a:buSzPct val="70000"/>
              <a:buFont typeface="Wingdings" pitchFamily="2" charset="2"/>
              <a:buChar char="n"/>
              <a:defRPr/>
            </a:pPr>
            <a:endParaRPr lang="en-US" sz="2200" b="1" dirty="0">
              <a:effectLst>
                <a:outerShdw blurRad="38100" dist="38100" dir="2700000" algn="tl">
                  <a:srgbClr val="000000"/>
                </a:outerShdw>
              </a:effectLst>
              <a:latin typeface="Arial" pitchFamily="34" charset="0"/>
              <a:ea typeface="ＭＳ Ｐゴシック" charset="-128"/>
            </a:endParaRPr>
          </a:p>
          <a:p>
            <a:pPr marL="342900" indent="-342900">
              <a:spcBef>
                <a:spcPct val="20000"/>
              </a:spcBef>
              <a:buClr>
                <a:schemeClr val="hlink"/>
              </a:buClr>
              <a:buSzPct val="70000"/>
              <a:defRPr/>
            </a:pPr>
            <a:endParaRPr lang="en-US" sz="2200" b="1" dirty="0">
              <a:effectLst>
                <a:outerShdw blurRad="38100" dist="38100" dir="2700000" algn="tl">
                  <a:srgbClr val="000000"/>
                </a:outerShdw>
              </a:effectLst>
              <a:latin typeface="Arial" pitchFamily="34" charset="0"/>
              <a:ea typeface="ＭＳ Ｐゴシック" charset="-128"/>
            </a:endParaRPr>
          </a:p>
        </p:txBody>
      </p:sp>
      <p:sp>
        <p:nvSpPr>
          <p:cNvPr id="68613" name="Oval 1"/>
          <p:cNvSpPr>
            <a:spLocks noChangeArrowheads="1"/>
          </p:cNvSpPr>
          <p:nvPr/>
        </p:nvSpPr>
        <p:spPr bwMode="auto">
          <a:xfrm>
            <a:off x="323850" y="4573588"/>
            <a:ext cx="3657600" cy="1447800"/>
          </a:xfrm>
          <a:prstGeom prst="ellipse">
            <a:avLst/>
          </a:prstGeom>
          <a:solidFill>
            <a:schemeClr val="accent1"/>
          </a:solidFill>
          <a:ln w="12700"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lgn="ctr">
              <a:spcBef>
                <a:spcPct val="0"/>
              </a:spcBef>
              <a:buClrTx/>
              <a:buSzTx/>
              <a:buFontTx/>
              <a:buNone/>
            </a:pPr>
            <a:r>
              <a:rPr lang="en-GB" altLang="en-US" sz="2800" b="0">
                <a:latin typeface="Garamond" panose="02020404030301010803" pitchFamily="18" charset="0"/>
              </a:rPr>
              <a:t>Trilingual education system</a:t>
            </a:r>
          </a:p>
        </p:txBody>
      </p:sp>
      <p:sp>
        <p:nvSpPr>
          <p:cNvPr id="68614" name="Oval 5"/>
          <p:cNvSpPr>
            <a:spLocks noChangeArrowheads="1"/>
          </p:cNvSpPr>
          <p:nvPr/>
        </p:nvSpPr>
        <p:spPr bwMode="auto">
          <a:xfrm>
            <a:off x="5791200" y="1741488"/>
            <a:ext cx="3505200" cy="838200"/>
          </a:xfrm>
          <a:prstGeom prst="ellipse">
            <a:avLst/>
          </a:prstGeom>
          <a:solidFill>
            <a:schemeClr val="accent1"/>
          </a:solidFill>
          <a:ln w="12700"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lgn="ctr">
              <a:spcBef>
                <a:spcPct val="0"/>
              </a:spcBef>
              <a:buClrTx/>
              <a:buSzTx/>
              <a:buFontTx/>
              <a:buNone/>
            </a:pPr>
            <a:r>
              <a:rPr lang="en-GB" altLang="en-US" sz="3600" b="0">
                <a:latin typeface="Garamond" panose="02020404030301010803" pitchFamily="18" charset="0"/>
              </a:rPr>
              <a:t>multicultural</a:t>
            </a:r>
          </a:p>
        </p:txBody>
      </p:sp>
      <p:sp>
        <p:nvSpPr>
          <p:cNvPr id="68615" name="Oval 6"/>
          <p:cNvSpPr>
            <a:spLocks noChangeArrowheads="1"/>
          </p:cNvSpPr>
          <p:nvPr/>
        </p:nvSpPr>
        <p:spPr bwMode="auto">
          <a:xfrm>
            <a:off x="4038600" y="4937125"/>
            <a:ext cx="4191000" cy="735013"/>
          </a:xfrm>
          <a:prstGeom prst="ellipse">
            <a:avLst/>
          </a:prstGeom>
          <a:solidFill>
            <a:srgbClr val="FF0000"/>
          </a:solidFill>
          <a:ln w="12700"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lgn="ctr">
              <a:spcBef>
                <a:spcPct val="0"/>
              </a:spcBef>
              <a:buClrTx/>
              <a:buSzTx/>
              <a:buFontTx/>
              <a:buNone/>
            </a:pPr>
            <a:r>
              <a:rPr lang="en-GB" altLang="en-US" sz="2400" b="0">
                <a:latin typeface="Garamond" panose="02020404030301010803" pitchFamily="18" charset="0"/>
              </a:rPr>
              <a:t>Limitation in resources</a:t>
            </a:r>
          </a:p>
        </p:txBody>
      </p:sp>
      <p:sp>
        <p:nvSpPr>
          <p:cNvPr id="68616" name="Oval 7"/>
          <p:cNvSpPr>
            <a:spLocks noChangeArrowheads="1"/>
          </p:cNvSpPr>
          <p:nvPr/>
        </p:nvSpPr>
        <p:spPr bwMode="auto">
          <a:xfrm>
            <a:off x="3733800" y="2371725"/>
            <a:ext cx="3505200" cy="752475"/>
          </a:xfrm>
          <a:prstGeom prst="ellipse">
            <a:avLst/>
          </a:prstGeom>
          <a:solidFill>
            <a:schemeClr val="accent1"/>
          </a:solidFill>
          <a:ln w="12700"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lgn="ctr">
              <a:spcBef>
                <a:spcPct val="0"/>
              </a:spcBef>
              <a:buClrTx/>
              <a:buSzTx/>
              <a:buFontTx/>
              <a:buNone/>
            </a:pPr>
            <a:r>
              <a:rPr lang="en-GB" altLang="en-US" sz="3600" b="0">
                <a:latin typeface="Garamond" panose="02020404030301010803" pitchFamily="18" charset="0"/>
              </a:rPr>
              <a:t>multilingual</a:t>
            </a:r>
          </a:p>
        </p:txBody>
      </p:sp>
      <p:sp>
        <p:nvSpPr>
          <p:cNvPr id="68617" name="Oval 9"/>
          <p:cNvSpPr>
            <a:spLocks noChangeArrowheads="1"/>
          </p:cNvSpPr>
          <p:nvPr/>
        </p:nvSpPr>
        <p:spPr bwMode="auto">
          <a:xfrm>
            <a:off x="4418013" y="3086100"/>
            <a:ext cx="4497387" cy="750888"/>
          </a:xfrm>
          <a:prstGeom prst="ellipse">
            <a:avLst/>
          </a:prstGeom>
          <a:solidFill>
            <a:schemeClr val="accent1"/>
          </a:solidFill>
          <a:ln w="12700"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lgn="ctr">
              <a:spcBef>
                <a:spcPct val="0"/>
              </a:spcBef>
              <a:buClrTx/>
              <a:buSzTx/>
              <a:buFontTx/>
              <a:buNone/>
            </a:pPr>
            <a:r>
              <a:rPr lang="en-GB" altLang="en-US" sz="2400" b="0">
                <a:latin typeface="Garamond" panose="02020404030301010803" pitchFamily="18" charset="0"/>
              </a:rPr>
              <a:t>Beautiful countryside</a:t>
            </a:r>
          </a:p>
        </p:txBody>
      </p:sp>
      <p:sp>
        <p:nvSpPr>
          <p:cNvPr id="68618" name="Oval 10"/>
          <p:cNvSpPr>
            <a:spLocks noChangeArrowheads="1"/>
          </p:cNvSpPr>
          <p:nvPr/>
        </p:nvSpPr>
        <p:spPr bwMode="auto">
          <a:xfrm>
            <a:off x="4114800" y="4200525"/>
            <a:ext cx="4497388" cy="752475"/>
          </a:xfrm>
          <a:prstGeom prst="ellipse">
            <a:avLst/>
          </a:prstGeom>
          <a:solidFill>
            <a:schemeClr val="accent1"/>
          </a:solidFill>
          <a:ln w="12700"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lgn="ctr">
              <a:spcBef>
                <a:spcPct val="0"/>
              </a:spcBef>
              <a:buClrTx/>
              <a:buSzTx/>
              <a:buFontTx/>
              <a:buNone/>
            </a:pPr>
            <a:r>
              <a:rPr lang="en-GB" altLang="en-US" sz="2400" b="0">
                <a:latin typeface="Garamond" panose="02020404030301010803" pitchFamily="18" charset="0"/>
              </a:rPr>
              <a:t>In the middle of Europe</a:t>
            </a:r>
          </a:p>
        </p:txBody>
      </p:sp>
      <p:sp>
        <p:nvSpPr>
          <p:cNvPr id="68619" name="Oval 11"/>
          <p:cNvSpPr>
            <a:spLocks noChangeArrowheads="1"/>
          </p:cNvSpPr>
          <p:nvPr/>
        </p:nvSpPr>
        <p:spPr bwMode="auto">
          <a:xfrm>
            <a:off x="4076700" y="5581650"/>
            <a:ext cx="4191000" cy="735013"/>
          </a:xfrm>
          <a:prstGeom prst="ellipse">
            <a:avLst/>
          </a:prstGeom>
          <a:solidFill>
            <a:srgbClr val="FF0000"/>
          </a:solidFill>
          <a:ln w="12700"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lgn="ctr">
              <a:spcBef>
                <a:spcPct val="0"/>
              </a:spcBef>
              <a:buClrTx/>
              <a:buSzTx/>
              <a:buFontTx/>
              <a:buNone/>
            </a:pPr>
            <a:r>
              <a:rPr lang="en-GB" altLang="en-US" sz="2400" b="0">
                <a:latin typeface="Garamond" panose="02020404030301010803" pitchFamily="18" charset="0"/>
              </a:rPr>
              <a:t>Small size</a:t>
            </a:r>
          </a:p>
        </p:txBody>
      </p:sp>
      <p:sp>
        <p:nvSpPr>
          <p:cNvPr id="68620" name="Oval 12"/>
          <p:cNvSpPr>
            <a:spLocks noChangeArrowheads="1"/>
          </p:cNvSpPr>
          <p:nvPr/>
        </p:nvSpPr>
        <p:spPr bwMode="auto">
          <a:xfrm>
            <a:off x="4957763" y="6065838"/>
            <a:ext cx="4191000" cy="735012"/>
          </a:xfrm>
          <a:prstGeom prst="ellipse">
            <a:avLst/>
          </a:prstGeom>
          <a:solidFill>
            <a:srgbClr val="FF0000"/>
          </a:solidFill>
          <a:ln w="12700"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lgn="ctr">
              <a:spcBef>
                <a:spcPct val="0"/>
              </a:spcBef>
              <a:buClrTx/>
              <a:buSzTx/>
              <a:buFontTx/>
              <a:buNone/>
            </a:pPr>
            <a:r>
              <a:rPr lang="en-GB" altLang="en-US" sz="2400" b="0">
                <a:latin typeface="Garamond" panose="02020404030301010803" pitchFamily="18" charset="0"/>
              </a:rPr>
              <a:t>Nepotism</a:t>
            </a:r>
          </a:p>
        </p:txBody>
      </p:sp>
    </p:spTree>
    <p:extLst>
      <p:ext uri="{BB962C8B-B14F-4D97-AF65-F5344CB8AC3E}">
        <p14:creationId xmlns:p14="http://schemas.microsoft.com/office/powerpoint/2010/main" val="2043767322"/>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609600" y="2787650"/>
            <a:ext cx="7924800" cy="1098550"/>
          </a:xfrm>
        </p:spPr>
        <p:txBody>
          <a:bodyPr lIns="88900" tIns="46038" rIns="88900" bIns="46038"/>
          <a:lstStyle/>
          <a:p>
            <a:pPr eaLnBrk="1" hangingPunct="1">
              <a:defRPr/>
            </a:pPr>
            <a:r>
              <a:rPr lang="en-US" dirty="0" smtClean="0">
                <a:latin typeface="+mj-lt"/>
              </a:rPr>
              <a:t>Chapter 4: Results: Companies in Luxembourg</a:t>
            </a:r>
          </a:p>
        </p:txBody>
      </p:sp>
      <p:sp>
        <p:nvSpPr>
          <p:cNvPr id="50179" name="Slide Number Placeholder 8"/>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spcBef>
                <a:spcPct val="0"/>
              </a:spcBef>
              <a:buClrTx/>
              <a:buSzTx/>
              <a:buFontTx/>
              <a:buNone/>
            </a:pPr>
            <a:fld id="{FE6ED847-EAF7-4D24-B50F-56F2C9A352AA}" type="slidenum">
              <a:rPr lang="en-US" altLang="en-US" sz="1000" b="0" smtClean="0"/>
              <a:pPr>
                <a:spcBef>
                  <a:spcPct val="0"/>
                </a:spcBef>
                <a:buClrTx/>
                <a:buSzTx/>
                <a:buFontTx/>
                <a:buNone/>
              </a:pPr>
              <a:t>16</a:t>
            </a:fld>
            <a:endParaRPr lang="en-US" altLang="en-US" sz="1000" b="0" smtClean="0"/>
          </a:p>
        </p:txBody>
      </p:sp>
    </p:spTree>
    <p:extLst>
      <p:ext uri="{BB962C8B-B14F-4D97-AF65-F5344CB8AC3E}">
        <p14:creationId xmlns:p14="http://schemas.microsoft.com/office/powerpoint/2010/main" val="874183060"/>
      </p:ext>
    </p:extLst>
  </p:cSld>
  <p:clrMapOvr>
    <a:masterClrMapping/>
  </p:clrMapOvr>
  <p:transition>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381000" y="304800"/>
            <a:ext cx="7924800" cy="1098550"/>
          </a:xfrm>
        </p:spPr>
        <p:txBody>
          <a:bodyPr lIns="88900" tIns="46038" rIns="88900" bIns="46038"/>
          <a:lstStyle/>
          <a:p>
            <a:pPr eaLnBrk="1" hangingPunct="1">
              <a:defRPr/>
            </a:pPr>
            <a:r>
              <a:rPr lang="en-US" dirty="0" smtClean="0">
                <a:latin typeface="+mj-lt"/>
              </a:rPr>
              <a:t>Chapter 5: Results: Smart Companies in Luxembourg</a:t>
            </a:r>
          </a:p>
        </p:txBody>
      </p:sp>
      <p:sp>
        <p:nvSpPr>
          <p:cNvPr id="50179" name="Slide Number Placeholder 8"/>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spcBef>
                <a:spcPct val="0"/>
              </a:spcBef>
              <a:buClrTx/>
              <a:buSzTx/>
              <a:buFontTx/>
              <a:buNone/>
            </a:pPr>
            <a:fld id="{FE6ED847-EAF7-4D24-B50F-56F2C9A352AA}" type="slidenum">
              <a:rPr lang="en-US" altLang="en-US" sz="1000" b="0" smtClean="0"/>
              <a:pPr>
                <a:spcBef>
                  <a:spcPct val="0"/>
                </a:spcBef>
                <a:buClrTx/>
                <a:buSzTx/>
                <a:buFontTx/>
                <a:buNone/>
              </a:pPr>
              <a:t>17</a:t>
            </a:fld>
            <a:endParaRPr lang="en-US" altLang="en-US" sz="1000" b="0" smtClean="0"/>
          </a:p>
        </p:txBody>
      </p:sp>
      <p:sp>
        <p:nvSpPr>
          <p:cNvPr id="3" name="Rectangle 2"/>
          <p:cNvSpPr/>
          <p:nvPr/>
        </p:nvSpPr>
        <p:spPr bwMode="auto">
          <a:xfrm>
            <a:off x="685800" y="2057400"/>
            <a:ext cx="1828800" cy="494437"/>
          </a:xfrm>
          <a:prstGeom prst="rect">
            <a:avLst/>
          </a:prstGeom>
          <a:solidFill>
            <a:schemeClr val="accent1">
              <a:lumMod val="40000"/>
              <a:lumOff val="6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bg2"/>
                </a:solidFill>
                <a:effectLst/>
                <a:latin typeface="Garamond" pitchFamily="18" charset="0"/>
              </a:rPr>
              <a:t>SES Astra</a:t>
            </a:r>
          </a:p>
        </p:txBody>
      </p:sp>
      <p:sp>
        <p:nvSpPr>
          <p:cNvPr id="9" name="Rectangle 8"/>
          <p:cNvSpPr/>
          <p:nvPr/>
        </p:nvSpPr>
        <p:spPr bwMode="auto">
          <a:xfrm>
            <a:off x="3657600" y="1897787"/>
            <a:ext cx="1828800" cy="494437"/>
          </a:xfrm>
          <a:prstGeom prst="rect">
            <a:avLst/>
          </a:prstGeom>
          <a:solidFill>
            <a:schemeClr val="accent1">
              <a:lumMod val="40000"/>
              <a:lumOff val="6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dirty="0" err="1" smtClean="0">
                <a:ln>
                  <a:noFill/>
                </a:ln>
                <a:solidFill>
                  <a:schemeClr val="bg2"/>
                </a:solidFill>
                <a:effectLst/>
                <a:latin typeface="Garamond" pitchFamily="18" charset="0"/>
              </a:rPr>
              <a:t>Belval</a:t>
            </a:r>
            <a:r>
              <a:rPr kumimoji="0" lang="en-GB" sz="2400" b="1" i="0" u="none" strike="noStrike" cap="none" normalizeH="0" baseline="0" dirty="0" smtClean="0">
                <a:ln>
                  <a:noFill/>
                </a:ln>
                <a:solidFill>
                  <a:schemeClr val="bg2"/>
                </a:solidFill>
                <a:effectLst/>
                <a:latin typeface="Garamond" pitchFamily="18" charset="0"/>
              </a:rPr>
              <a:t> Plaza</a:t>
            </a:r>
          </a:p>
        </p:txBody>
      </p:sp>
      <p:sp>
        <p:nvSpPr>
          <p:cNvPr id="10" name="Rectangle 9"/>
          <p:cNvSpPr/>
          <p:nvPr/>
        </p:nvSpPr>
        <p:spPr bwMode="auto">
          <a:xfrm>
            <a:off x="381000" y="4359404"/>
            <a:ext cx="3802487" cy="494437"/>
          </a:xfrm>
          <a:prstGeom prst="rect">
            <a:avLst/>
          </a:prstGeom>
          <a:solidFill>
            <a:schemeClr val="accent1">
              <a:lumMod val="40000"/>
              <a:lumOff val="6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bg2"/>
                </a:solidFill>
                <a:effectLst/>
                <a:latin typeface="Garamond" pitchFamily="18" charset="0"/>
              </a:rPr>
              <a:t>University of Luxembourg</a:t>
            </a:r>
          </a:p>
        </p:txBody>
      </p:sp>
      <p:sp>
        <p:nvSpPr>
          <p:cNvPr id="11" name="Rectangle 10"/>
          <p:cNvSpPr/>
          <p:nvPr/>
        </p:nvSpPr>
        <p:spPr bwMode="auto">
          <a:xfrm>
            <a:off x="464712" y="3044760"/>
            <a:ext cx="2743200" cy="494437"/>
          </a:xfrm>
          <a:prstGeom prst="rect">
            <a:avLst/>
          </a:prstGeom>
          <a:solidFill>
            <a:schemeClr val="accent1">
              <a:lumMod val="40000"/>
              <a:lumOff val="6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bg2"/>
                </a:solidFill>
                <a:effectLst/>
                <a:latin typeface="Garamond" pitchFamily="18" charset="0"/>
              </a:rPr>
              <a:t>CFL Multimodal</a:t>
            </a:r>
          </a:p>
        </p:txBody>
      </p:sp>
      <p:sp>
        <p:nvSpPr>
          <p:cNvPr id="12" name="Rectangle 11"/>
          <p:cNvSpPr/>
          <p:nvPr/>
        </p:nvSpPr>
        <p:spPr bwMode="auto">
          <a:xfrm>
            <a:off x="6800157" y="1845598"/>
            <a:ext cx="1828800" cy="494437"/>
          </a:xfrm>
          <a:prstGeom prst="rect">
            <a:avLst/>
          </a:prstGeom>
          <a:solidFill>
            <a:schemeClr val="accent1">
              <a:lumMod val="40000"/>
              <a:lumOff val="6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dirty="0" err="1" smtClean="0">
                <a:ln>
                  <a:noFill/>
                </a:ln>
                <a:solidFill>
                  <a:schemeClr val="bg2"/>
                </a:solidFill>
                <a:effectLst/>
                <a:latin typeface="Garamond" pitchFamily="18" charset="0"/>
              </a:rPr>
              <a:t>Cargolux</a:t>
            </a:r>
            <a:endParaRPr kumimoji="0" lang="en-GB" sz="2400" b="1" i="0" u="none" strike="noStrike" cap="none" normalizeH="0" baseline="0" dirty="0" smtClean="0">
              <a:ln>
                <a:noFill/>
              </a:ln>
              <a:solidFill>
                <a:schemeClr val="bg2"/>
              </a:solidFill>
              <a:effectLst/>
              <a:latin typeface="Garamond" pitchFamily="18" charset="0"/>
            </a:endParaRPr>
          </a:p>
        </p:txBody>
      </p:sp>
      <p:sp>
        <p:nvSpPr>
          <p:cNvPr id="13" name="Rectangle 12"/>
          <p:cNvSpPr/>
          <p:nvPr/>
        </p:nvSpPr>
        <p:spPr bwMode="auto">
          <a:xfrm>
            <a:off x="1302912" y="5109380"/>
            <a:ext cx="4183488" cy="494437"/>
          </a:xfrm>
          <a:prstGeom prst="rect">
            <a:avLst/>
          </a:prstGeom>
          <a:solidFill>
            <a:schemeClr val="accent1">
              <a:lumMod val="40000"/>
              <a:lumOff val="6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bg2"/>
                </a:solidFill>
                <a:effectLst/>
                <a:latin typeface="Garamond" pitchFamily="18" charset="0"/>
              </a:rPr>
              <a:t>DuPont de </a:t>
            </a:r>
            <a:r>
              <a:rPr kumimoji="0" lang="en-GB" sz="2400" b="1" i="0" u="none" strike="noStrike" cap="none" normalizeH="0" baseline="0" dirty="0" err="1" smtClean="0">
                <a:ln>
                  <a:noFill/>
                </a:ln>
                <a:solidFill>
                  <a:schemeClr val="bg2"/>
                </a:solidFill>
                <a:effectLst/>
                <a:latin typeface="Garamond" pitchFamily="18" charset="0"/>
              </a:rPr>
              <a:t>Nemour</a:t>
            </a:r>
            <a:r>
              <a:rPr kumimoji="0" lang="en-GB" sz="2400" b="1" i="0" u="none" strike="noStrike" cap="none" normalizeH="0" baseline="0" dirty="0" smtClean="0">
                <a:ln>
                  <a:noFill/>
                </a:ln>
                <a:solidFill>
                  <a:schemeClr val="bg2"/>
                </a:solidFill>
                <a:effectLst/>
                <a:latin typeface="Garamond" pitchFamily="18" charset="0"/>
              </a:rPr>
              <a:t> (Tyvek)</a:t>
            </a:r>
          </a:p>
        </p:txBody>
      </p:sp>
      <p:sp>
        <p:nvSpPr>
          <p:cNvPr id="14" name="Rectangle 13"/>
          <p:cNvSpPr/>
          <p:nvPr/>
        </p:nvSpPr>
        <p:spPr bwMode="auto">
          <a:xfrm>
            <a:off x="476518" y="5973082"/>
            <a:ext cx="4183488" cy="494437"/>
          </a:xfrm>
          <a:prstGeom prst="rect">
            <a:avLst/>
          </a:prstGeom>
          <a:solidFill>
            <a:schemeClr val="accent1">
              <a:lumMod val="40000"/>
              <a:lumOff val="6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dirty="0" err="1" smtClean="0">
                <a:ln>
                  <a:noFill/>
                </a:ln>
                <a:solidFill>
                  <a:schemeClr val="bg2"/>
                </a:solidFill>
                <a:effectLst/>
                <a:latin typeface="Garamond" pitchFamily="18" charset="0"/>
              </a:rPr>
              <a:t>Farge</a:t>
            </a:r>
            <a:r>
              <a:rPr kumimoji="0" lang="en-GB" sz="2400" b="1" i="0" u="none" strike="noStrike" cap="none" normalizeH="0" baseline="0" dirty="0" smtClean="0">
                <a:ln>
                  <a:noFill/>
                </a:ln>
                <a:solidFill>
                  <a:schemeClr val="bg2"/>
                </a:solidFill>
                <a:effectLst/>
                <a:latin typeface="Garamond" pitchFamily="18" charset="0"/>
              </a:rPr>
              <a:t> International</a:t>
            </a:r>
            <a:r>
              <a:rPr kumimoji="0" lang="en-GB" sz="2400" b="1" i="0" u="none" strike="noStrike" cap="none" normalizeH="0" dirty="0" smtClean="0">
                <a:ln>
                  <a:noFill/>
                </a:ln>
                <a:solidFill>
                  <a:schemeClr val="bg2"/>
                </a:solidFill>
                <a:effectLst/>
                <a:latin typeface="Garamond" pitchFamily="18" charset="0"/>
              </a:rPr>
              <a:t> (yoghurt)</a:t>
            </a:r>
            <a:endParaRPr kumimoji="0" lang="en-GB" sz="2400" b="1" i="0" u="none" strike="noStrike" cap="none" normalizeH="0" baseline="0" dirty="0" smtClean="0">
              <a:ln>
                <a:noFill/>
              </a:ln>
              <a:solidFill>
                <a:schemeClr val="bg2"/>
              </a:solidFill>
              <a:effectLst/>
              <a:latin typeface="Garamond" pitchFamily="18" charset="0"/>
            </a:endParaRPr>
          </a:p>
        </p:txBody>
      </p:sp>
      <p:sp>
        <p:nvSpPr>
          <p:cNvPr id="15" name="Rectangle 14"/>
          <p:cNvSpPr/>
          <p:nvPr/>
        </p:nvSpPr>
        <p:spPr bwMode="auto">
          <a:xfrm>
            <a:off x="5117206" y="5725863"/>
            <a:ext cx="2667000" cy="494437"/>
          </a:xfrm>
          <a:prstGeom prst="rect">
            <a:avLst/>
          </a:prstGeom>
          <a:solidFill>
            <a:schemeClr val="accent1">
              <a:lumMod val="40000"/>
              <a:lumOff val="6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bg2"/>
                </a:solidFill>
                <a:effectLst/>
                <a:latin typeface="Garamond" pitchFamily="18" charset="0"/>
              </a:rPr>
              <a:t>Euro-Composites</a:t>
            </a:r>
          </a:p>
        </p:txBody>
      </p:sp>
      <p:sp>
        <p:nvSpPr>
          <p:cNvPr id="16" name="Rectangle 15"/>
          <p:cNvSpPr/>
          <p:nvPr/>
        </p:nvSpPr>
        <p:spPr bwMode="auto">
          <a:xfrm>
            <a:off x="5466657" y="4384712"/>
            <a:ext cx="2667000" cy="494437"/>
          </a:xfrm>
          <a:prstGeom prst="rect">
            <a:avLst/>
          </a:prstGeom>
          <a:solidFill>
            <a:schemeClr val="accent1">
              <a:lumMod val="40000"/>
              <a:lumOff val="6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bg2"/>
                </a:solidFill>
                <a:effectLst/>
                <a:latin typeface="Garamond" pitchFamily="18" charset="0"/>
              </a:rPr>
              <a:t>Guardian (glass)</a:t>
            </a:r>
          </a:p>
        </p:txBody>
      </p:sp>
      <p:sp>
        <p:nvSpPr>
          <p:cNvPr id="17" name="Rectangle 16"/>
          <p:cNvSpPr/>
          <p:nvPr/>
        </p:nvSpPr>
        <p:spPr bwMode="auto">
          <a:xfrm>
            <a:off x="4660006" y="2699689"/>
            <a:ext cx="3581400" cy="494437"/>
          </a:xfrm>
          <a:prstGeom prst="rect">
            <a:avLst/>
          </a:prstGeom>
          <a:solidFill>
            <a:schemeClr val="accent1">
              <a:lumMod val="40000"/>
              <a:lumOff val="6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bg2"/>
                </a:solidFill>
                <a:effectLst/>
                <a:latin typeface="Garamond" pitchFamily="18" charset="0"/>
              </a:rPr>
              <a:t>Cactus (supermarket)</a:t>
            </a:r>
          </a:p>
        </p:txBody>
      </p:sp>
      <p:sp>
        <p:nvSpPr>
          <p:cNvPr id="18" name="Rectangle 17"/>
          <p:cNvSpPr/>
          <p:nvPr/>
        </p:nvSpPr>
        <p:spPr bwMode="auto">
          <a:xfrm>
            <a:off x="2997669" y="3688216"/>
            <a:ext cx="5631288" cy="494437"/>
          </a:xfrm>
          <a:prstGeom prst="rect">
            <a:avLst/>
          </a:prstGeom>
          <a:solidFill>
            <a:schemeClr val="accent1">
              <a:lumMod val="40000"/>
              <a:lumOff val="6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bg2"/>
                </a:solidFill>
                <a:effectLst/>
                <a:latin typeface="Garamond" pitchFamily="18" charset="0"/>
              </a:rPr>
              <a:t>Sports Pour </a:t>
            </a:r>
            <a:r>
              <a:rPr kumimoji="0" lang="en-GB" sz="2400" b="1" i="0" u="none" strike="noStrike" cap="none" normalizeH="0" baseline="0" dirty="0" err="1" smtClean="0">
                <a:ln>
                  <a:noFill/>
                </a:ln>
                <a:solidFill>
                  <a:schemeClr val="bg2"/>
                </a:solidFill>
                <a:effectLst/>
                <a:latin typeface="Garamond" pitchFamily="18" charset="0"/>
              </a:rPr>
              <a:t>Tous</a:t>
            </a:r>
            <a:r>
              <a:rPr kumimoji="0" lang="en-GB" sz="2400" b="1" i="0" u="none" strike="noStrike" cap="none" normalizeH="0" baseline="0" dirty="0" smtClean="0">
                <a:ln>
                  <a:noFill/>
                </a:ln>
                <a:solidFill>
                  <a:schemeClr val="bg2"/>
                </a:solidFill>
                <a:effectLst/>
                <a:latin typeface="Garamond" pitchFamily="18" charset="0"/>
              </a:rPr>
              <a:t> (Ville de Luxembourg)</a:t>
            </a:r>
          </a:p>
        </p:txBody>
      </p:sp>
    </p:spTree>
    <p:extLst>
      <p:ext uri="{BB962C8B-B14F-4D97-AF65-F5344CB8AC3E}">
        <p14:creationId xmlns:p14="http://schemas.microsoft.com/office/powerpoint/2010/main" val="3495732540"/>
      </p:ext>
    </p:extLst>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609600" y="2787650"/>
            <a:ext cx="7924800" cy="1098550"/>
          </a:xfrm>
        </p:spPr>
        <p:txBody>
          <a:bodyPr lIns="88900" tIns="46038" rIns="88900" bIns="46038"/>
          <a:lstStyle/>
          <a:p>
            <a:pPr eaLnBrk="1" hangingPunct="1">
              <a:defRPr/>
            </a:pPr>
            <a:r>
              <a:rPr lang="en-US" dirty="0" smtClean="0">
                <a:latin typeface="+mj-lt"/>
              </a:rPr>
              <a:t>Chapter 4: Results: Respondents</a:t>
            </a:r>
          </a:p>
        </p:txBody>
      </p:sp>
      <p:sp>
        <p:nvSpPr>
          <p:cNvPr id="50179" name="Slide Number Placeholder 8"/>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spcBef>
                <a:spcPct val="0"/>
              </a:spcBef>
              <a:buClrTx/>
              <a:buSzTx/>
              <a:buFontTx/>
              <a:buNone/>
            </a:pPr>
            <a:fld id="{FE6ED847-EAF7-4D24-B50F-56F2C9A352AA}" type="slidenum">
              <a:rPr lang="en-US" altLang="en-US" sz="1000" b="0" smtClean="0"/>
              <a:pPr>
                <a:spcBef>
                  <a:spcPct val="0"/>
                </a:spcBef>
                <a:buClrTx/>
                <a:buSzTx/>
                <a:buFontTx/>
                <a:buNone/>
              </a:pPr>
              <a:t>18</a:t>
            </a:fld>
            <a:endParaRPr lang="en-US" altLang="en-US" sz="1000" b="0" smtClean="0"/>
          </a:p>
        </p:txBody>
      </p:sp>
    </p:spTree>
    <p:extLst>
      <p:ext uri="{BB962C8B-B14F-4D97-AF65-F5344CB8AC3E}">
        <p14:creationId xmlns:p14="http://schemas.microsoft.com/office/powerpoint/2010/main" val="4164941259"/>
      </p:ext>
    </p:extLst>
  </p:cSld>
  <p:clrMapOvr>
    <a:masterClrMapping/>
  </p:clrMapOvr>
  <p:transition>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304800" y="-152400"/>
            <a:ext cx="8382000" cy="1066800"/>
          </a:xfrm>
        </p:spPr>
        <p:txBody>
          <a:bodyPr lIns="88900" tIns="46038" rIns="88900" bIns="46038"/>
          <a:lstStyle/>
          <a:p>
            <a:pPr eaLnBrk="1" hangingPunct="1">
              <a:defRPr/>
            </a:pPr>
            <a:r>
              <a:rPr lang="en-US" dirty="0" smtClean="0">
                <a:ea typeface="ＭＳ Ｐゴシック" charset="-128"/>
              </a:rPr>
              <a:t>Quotes</a:t>
            </a:r>
            <a:endParaRPr lang="en-US" sz="2400" dirty="0" smtClean="0">
              <a:ea typeface="ＭＳ Ｐゴシック" charset="-128"/>
            </a:endParaRPr>
          </a:p>
        </p:txBody>
      </p:sp>
      <p:sp>
        <p:nvSpPr>
          <p:cNvPr id="80899" name="Slide Number Placeholder 8"/>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spcBef>
                <a:spcPct val="0"/>
              </a:spcBef>
              <a:buClrTx/>
              <a:buSzTx/>
              <a:buFontTx/>
              <a:buNone/>
            </a:pPr>
            <a:fld id="{9D0116A9-CAC9-4DC8-A0EB-5140F2101A3E}" type="slidenum">
              <a:rPr lang="en-US" altLang="en-US" sz="1000" b="0" smtClean="0">
                <a:ea typeface="ＭＳ Ｐゴシック" pitchFamily="34" charset="-128"/>
              </a:rPr>
              <a:pPr>
                <a:spcBef>
                  <a:spcPct val="0"/>
                </a:spcBef>
                <a:buClrTx/>
                <a:buSzTx/>
                <a:buFontTx/>
                <a:buNone/>
              </a:pPr>
              <a:t>19</a:t>
            </a:fld>
            <a:endParaRPr lang="en-US" altLang="en-US" sz="1000" b="0" smtClean="0">
              <a:ea typeface="ＭＳ Ｐゴシック" pitchFamily="34" charset="-128"/>
            </a:endParaRPr>
          </a:p>
        </p:txBody>
      </p:sp>
      <p:sp>
        <p:nvSpPr>
          <p:cNvPr id="7" name="Content Placeholder 6"/>
          <p:cNvSpPr>
            <a:spLocks noGrp="1"/>
          </p:cNvSpPr>
          <p:nvPr>
            <p:ph idx="1"/>
          </p:nvPr>
        </p:nvSpPr>
        <p:spPr>
          <a:xfrm>
            <a:off x="304800" y="228600"/>
            <a:ext cx="8534400" cy="3276600"/>
          </a:xfrm>
        </p:spPr>
        <p:txBody>
          <a:bodyPr/>
          <a:lstStyle/>
          <a:p>
            <a:endParaRPr lang="en-US" sz="2800" dirty="0" smtClean="0">
              <a:effectLst/>
            </a:endParaRPr>
          </a:p>
          <a:p>
            <a:r>
              <a:rPr lang="en-US" sz="2800" dirty="0" smtClean="0">
                <a:effectLst/>
              </a:rPr>
              <a:t>Typical for Luxembourg: </a:t>
            </a:r>
            <a:endParaRPr lang="en-GB" sz="2800" dirty="0">
              <a:effectLst/>
            </a:endParaRPr>
          </a:p>
          <a:p>
            <a:pPr marL="0" indent="0">
              <a:buNone/>
            </a:pPr>
            <a:endParaRPr lang="en-GB" sz="2800" dirty="0">
              <a:effectLst/>
            </a:endParaRPr>
          </a:p>
          <a:p>
            <a:r>
              <a:rPr lang="en-US" sz="2400" dirty="0" smtClean="0">
                <a:effectLst/>
              </a:rPr>
              <a:t>R1, 2, 3…</a:t>
            </a:r>
            <a:r>
              <a:rPr lang="en-US" sz="2000" dirty="0" smtClean="0">
                <a:effectLst/>
              </a:rPr>
              <a:t>: “</a:t>
            </a:r>
            <a:r>
              <a:rPr lang="en-US" sz="2800" dirty="0">
                <a:effectLst/>
              </a:rPr>
              <a:t>Peaceful country. High standard of life. Multilingual. Multicultural. Diversity. Cross-borderers, coming to work from the 3 neighboring countries, without speaking all the languages. The small size, and therefore small projects and </a:t>
            </a:r>
            <a:r>
              <a:rPr lang="en-US" sz="2800" dirty="0" smtClean="0">
                <a:effectLst/>
              </a:rPr>
              <a:t>limitations. </a:t>
            </a:r>
            <a:r>
              <a:rPr lang="en-US" sz="2800" dirty="0">
                <a:effectLst/>
              </a:rPr>
              <a:t>The tri-lingual public education system: Luxembourgish, German and French as instruction </a:t>
            </a:r>
            <a:r>
              <a:rPr lang="en-US" sz="2800" dirty="0" smtClean="0">
                <a:effectLst/>
              </a:rPr>
              <a:t>language. </a:t>
            </a:r>
            <a:r>
              <a:rPr lang="en-US" sz="2800" dirty="0">
                <a:effectLst/>
              </a:rPr>
              <a:t>A lot of banks, funds and investment companies and </a:t>
            </a:r>
            <a:r>
              <a:rPr lang="en-US" sz="2800" dirty="0" smtClean="0">
                <a:effectLst/>
              </a:rPr>
              <a:t>headquarters. </a:t>
            </a:r>
            <a:r>
              <a:rPr lang="en-US" sz="2800" dirty="0">
                <a:effectLst/>
              </a:rPr>
              <a:t>Sport clubs, associations, teams. European </a:t>
            </a:r>
            <a:r>
              <a:rPr lang="en-US" sz="2800" dirty="0" smtClean="0">
                <a:effectLst/>
              </a:rPr>
              <a:t>Institutions.”</a:t>
            </a:r>
            <a:endParaRPr lang="en-GB" sz="2800" dirty="0" smtClean="0">
              <a:ea typeface="ＭＳ Ｐゴシック" charset="-128"/>
            </a:endParaRPr>
          </a:p>
          <a:p>
            <a:pPr>
              <a:defRPr/>
            </a:pPr>
            <a:endParaRPr lang="en-GB" sz="2800" dirty="0" smtClean="0">
              <a:ea typeface="ＭＳ Ｐゴシック" charset="-128"/>
            </a:endParaRPr>
          </a:p>
        </p:txBody>
      </p:sp>
    </p:spTree>
    <p:extLst>
      <p:ext uri="{BB962C8B-B14F-4D97-AF65-F5344CB8AC3E}">
        <p14:creationId xmlns:p14="http://schemas.microsoft.com/office/powerpoint/2010/main" val="3388721335"/>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Rot="1" noChangeArrowheads="1"/>
          </p:cNvSpPr>
          <p:nvPr>
            <p:ph type="title"/>
          </p:nvPr>
        </p:nvSpPr>
        <p:spPr>
          <a:xfrm>
            <a:off x="685800" y="-228600"/>
            <a:ext cx="7772400" cy="1219200"/>
          </a:xfrm>
        </p:spPr>
        <p:txBody>
          <a:bodyPr/>
          <a:lstStyle/>
          <a:p>
            <a:pPr eaLnBrk="1" hangingPunct="1">
              <a:defRPr/>
            </a:pPr>
            <a:r>
              <a:rPr lang="en-GB" sz="4800" dirty="0" smtClean="0">
                <a:latin typeface="Garamond" pitchFamily="18" charset="0"/>
              </a:rPr>
              <a:t>Chapter Overview</a:t>
            </a:r>
            <a:endParaRPr lang="en-US" sz="4800" dirty="0" smtClean="0">
              <a:latin typeface="Garamond" pitchFamily="18" charset="0"/>
            </a:endParaRPr>
          </a:p>
        </p:txBody>
      </p:sp>
      <p:sp>
        <p:nvSpPr>
          <p:cNvPr id="61443" name="Rectangle 3"/>
          <p:cNvSpPr>
            <a:spLocks noGrp="1" noChangeArrowheads="1"/>
          </p:cNvSpPr>
          <p:nvPr>
            <p:ph idx="1"/>
          </p:nvPr>
        </p:nvSpPr>
        <p:spPr>
          <a:xfrm>
            <a:off x="228600" y="914400"/>
            <a:ext cx="8686800" cy="5105400"/>
          </a:xfrm>
        </p:spPr>
        <p:txBody>
          <a:bodyPr/>
          <a:lstStyle/>
          <a:p>
            <a:pPr eaLnBrk="1" hangingPunct="1">
              <a:buNone/>
              <a:defRPr/>
            </a:pPr>
            <a:r>
              <a:rPr lang="en-US" sz="2800" dirty="0" smtClean="0">
                <a:latin typeface="+mn-lt"/>
              </a:rPr>
              <a:t>Chapter 1: </a:t>
            </a:r>
            <a:r>
              <a:rPr lang="en-US" sz="2800" dirty="0">
                <a:latin typeface="+mn-lt"/>
              </a:rPr>
              <a:t>Luxembourg</a:t>
            </a:r>
          </a:p>
          <a:p>
            <a:pPr eaLnBrk="1" hangingPunct="1">
              <a:buNone/>
              <a:defRPr/>
            </a:pPr>
            <a:r>
              <a:rPr lang="en-US" sz="2800" dirty="0" smtClean="0">
                <a:latin typeface="+mn-lt"/>
              </a:rPr>
              <a:t>Chapter 2: </a:t>
            </a:r>
            <a:r>
              <a:rPr lang="en-US" sz="2800" dirty="0">
                <a:latin typeface="+mn-lt"/>
              </a:rPr>
              <a:t>Introduction</a:t>
            </a:r>
          </a:p>
          <a:p>
            <a:pPr eaLnBrk="1" hangingPunct="1">
              <a:buFont typeface="Wingdings" panose="05000000000000000000" pitchFamily="2" charset="2"/>
              <a:buNone/>
              <a:defRPr/>
            </a:pPr>
            <a:r>
              <a:rPr lang="en-US" sz="2800" dirty="0" smtClean="0"/>
              <a:t>Chapter </a:t>
            </a:r>
            <a:r>
              <a:rPr lang="en-US" sz="2800" dirty="0"/>
              <a:t>3</a:t>
            </a:r>
            <a:r>
              <a:rPr lang="en-US" sz="2800" dirty="0" smtClean="0"/>
              <a:t>: Theory: </a:t>
            </a:r>
            <a:r>
              <a:rPr lang="en-US" sz="2800" dirty="0" smtClean="0">
                <a:latin typeface="+mn-lt"/>
              </a:rPr>
              <a:t>Peter </a:t>
            </a:r>
            <a:r>
              <a:rPr lang="en-US" sz="2800" dirty="0">
                <a:latin typeface="+mn-lt"/>
              </a:rPr>
              <a:t>Drucker, Rao and smart </a:t>
            </a:r>
            <a:r>
              <a:rPr lang="en-US" sz="2800" dirty="0" smtClean="0">
                <a:latin typeface="+mn-lt"/>
              </a:rPr>
              <a:t>leadership, </a:t>
            </a:r>
            <a:r>
              <a:rPr lang="en-US" sz="2800" dirty="0" smtClean="0"/>
              <a:t>Geert </a:t>
            </a:r>
            <a:r>
              <a:rPr lang="en-US" sz="2800" dirty="0" smtClean="0">
                <a:latin typeface="+mn-lt"/>
              </a:rPr>
              <a:t>Hofstede </a:t>
            </a:r>
            <a:r>
              <a:rPr lang="en-US" sz="2800" dirty="0">
                <a:latin typeface="+mn-lt"/>
              </a:rPr>
              <a:t>and </a:t>
            </a:r>
            <a:r>
              <a:rPr lang="en-US" sz="2800" dirty="0" smtClean="0">
                <a:latin typeface="+mn-lt"/>
              </a:rPr>
              <a:t>cultural dimensions</a:t>
            </a:r>
            <a:r>
              <a:rPr lang="en-US" sz="2800" dirty="0">
                <a:latin typeface="+mn-lt"/>
              </a:rPr>
              <a:t>, Edgar Schein and company culture</a:t>
            </a:r>
          </a:p>
          <a:p>
            <a:pPr eaLnBrk="1" hangingPunct="1">
              <a:buNone/>
              <a:defRPr/>
            </a:pPr>
            <a:r>
              <a:rPr lang="en-US" sz="2800" dirty="0"/>
              <a:t>Chapter </a:t>
            </a:r>
            <a:r>
              <a:rPr lang="en-US" sz="2800" dirty="0" smtClean="0"/>
              <a:t>4: </a:t>
            </a:r>
            <a:r>
              <a:rPr lang="en-US" sz="2800" dirty="0" smtClean="0">
                <a:latin typeface="+mn-lt"/>
              </a:rPr>
              <a:t>Results</a:t>
            </a:r>
            <a:r>
              <a:rPr lang="en-US" sz="2800" dirty="0">
                <a:latin typeface="+mn-lt"/>
              </a:rPr>
              <a:t>: </a:t>
            </a:r>
            <a:r>
              <a:rPr lang="en-US" sz="2800" dirty="0" smtClean="0">
                <a:latin typeface="+mn-lt"/>
              </a:rPr>
              <a:t>Smart Leadership in Luxembourg </a:t>
            </a:r>
          </a:p>
          <a:p>
            <a:pPr eaLnBrk="1" hangingPunct="1">
              <a:buFont typeface="Wingdings" panose="05000000000000000000" pitchFamily="2" charset="2"/>
              <a:buNone/>
              <a:defRPr/>
            </a:pPr>
            <a:r>
              <a:rPr lang="en-US" sz="2800" dirty="0" smtClean="0">
                <a:latin typeface="+mn-lt"/>
              </a:rPr>
              <a:t>Chapter 5: Discussion, Implications, Conclusion,</a:t>
            </a:r>
          </a:p>
          <a:p>
            <a:pPr eaLnBrk="1" hangingPunct="1">
              <a:buFont typeface="Wingdings" panose="05000000000000000000" pitchFamily="2" charset="2"/>
              <a:buNone/>
              <a:defRPr/>
            </a:pPr>
            <a:r>
              <a:rPr lang="en-US" sz="2800" dirty="0" smtClean="0">
                <a:latin typeface="+mn-lt"/>
              </a:rPr>
              <a:t>My Limitations, Future Research, References</a:t>
            </a:r>
            <a:br>
              <a:rPr lang="en-US" sz="2800" dirty="0" smtClean="0">
                <a:latin typeface="+mn-lt"/>
              </a:rPr>
            </a:br>
            <a:endParaRPr lang="en-US" sz="2800" dirty="0" smtClean="0">
              <a:latin typeface="+mn-lt"/>
            </a:endParaRPr>
          </a:p>
        </p:txBody>
      </p:sp>
      <p:sp>
        <p:nvSpPr>
          <p:cNvPr id="11268" name="Slide Number Placeholder 8"/>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spcBef>
                <a:spcPct val="0"/>
              </a:spcBef>
              <a:buClrTx/>
              <a:buSzTx/>
              <a:buFontTx/>
              <a:buNone/>
            </a:pPr>
            <a:fld id="{8D7EB104-6ED7-4A4A-83F8-9B84F2AA0C54}" type="slidenum">
              <a:rPr lang="en-US" altLang="en-US" sz="1000" b="0" smtClean="0"/>
              <a:pPr>
                <a:spcBef>
                  <a:spcPct val="0"/>
                </a:spcBef>
                <a:buClrTx/>
                <a:buSzTx/>
                <a:buFontTx/>
                <a:buNone/>
              </a:pPr>
              <a:t>2</a:t>
            </a:fld>
            <a:endParaRPr lang="en-US" altLang="en-US" sz="1000" b="0" smtClean="0"/>
          </a:p>
        </p:txBody>
      </p:sp>
    </p:spTree>
    <p:extLst>
      <p:ext uri="{BB962C8B-B14F-4D97-AF65-F5344CB8AC3E}">
        <p14:creationId xmlns:p14="http://schemas.microsoft.com/office/powerpoint/2010/main" val="3727208550"/>
      </p:ext>
    </p:extLst>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304800" y="228600"/>
            <a:ext cx="8382000" cy="1066800"/>
          </a:xfrm>
        </p:spPr>
        <p:txBody>
          <a:bodyPr lIns="88900" tIns="46038" rIns="88900" bIns="46038"/>
          <a:lstStyle/>
          <a:p>
            <a:pPr eaLnBrk="1" hangingPunct="1">
              <a:defRPr/>
            </a:pPr>
            <a:r>
              <a:rPr lang="en-US" dirty="0" smtClean="0">
                <a:ea typeface="ＭＳ Ｐゴシック" charset="-128"/>
              </a:rPr>
              <a:t>Quotes – Smart Leadership</a:t>
            </a:r>
            <a:endParaRPr lang="en-US" sz="2400" dirty="0" smtClean="0">
              <a:ea typeface="ＭＳ Ｐゴシック" charset="-128"/>
            </a:endParaRPr>
          </a:p>
        </p:txBody>
      </p:sp>
      <p:sp>
        <p:nvSpPr>
          <p:cNvPr id="80899" name="Slide Number Placeholder 8"/>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spcBef>
                <a:spcPct val="0"/>
              </a:spcBef>
              <a:buClrTx/>
              <a:buSzTx/>
              <a:buFontTx/>
              <a:buNone/>
            </a:pPr>
            <a:fld id="{9D0116A9-CAC9-4DC8-A0EB-5140F2101A3E}" type="slidenum">
              <a:rPr lang="en-US" altLang="en-US" sz="1000" b="0" smtClean="0">
                <a:ea typeface="ＭＳ Ｐゴシック" pitchFamily="34" charset="-128"/>
              </a:rPr>
              <a:pPr>
                <a:spcBef>
                  <a:spcPct val="0"/>
                </a:spcBef>
                <a:buClrTx/>
                <a:buSzTx/>
                <a:buFontTx/>
                <a:buNone/>
              </a:pPr>
              <a:t>20</a:t>
            </a:fld>
            <a:endParaRPr lang="en-US" altLang="en-US" sz="1000" b="0" smtClean="0">
              <a:ea typeface="ＭＳ Ｐゴシック" pitchFamily="34" charset="-128"/>
            </a:endParaRPr>
          </a:p>
        </p:txBody>
      </p:sp>
      <p:sp>
        <p:nvSpPr>
          <p:cNvPr id="7" name="Content Placeholder 6"/>
          <p:cNvSpPr>
            <a:spLocks noGrp="1"/>
          </p:cNvSpPr>
          <p:nvPr>
            <p:ph idx="1"/>
          </p:nvPr>
        </p:nvSpPr>
        <p:spPr>
          <a:xfrm>
            <a:off x="304800" y="1295400"/>
            <a:ext cx="8534400" cy="3276600"/>
          </a:xfrm>
        </p:spPr>
        <p:txBody>
          <a:bodyPr/>
          <a:lstStyle/>
          <a:p>
            <a:endParaRPr lang="en-US" sz="2800" dirty="0" smtClean="0">
              <a:effectLst/>
            </a:endParaRPr>
          </a:p>
          <a:p>
            <a:r>
              <a:rPr lang="en-GB" sz="2400" dirty="0">
                <a:effectLst/>
              </a:rPr>
              <a:t>‘Train people well enough so they can leave, treat them well enough so they don’t want to</a:t>
            </a:r>
            <a:r>
              <a:rPr lang="en-GB" sz="2400" dirty="0" smtClean="0">
                <a:effectLst/>
              </a:rPr>
              <a:t>.’</a:t>
            </a:r>
          </a:p>
          <a:p>
            <a:endParaRPr lang="en-GB" sz="2800" dirty="0" smtClean="0">
              <a:ea typeface="ＭＳ Ｐゴシック" charset="-128"/>
            </a:endParaRPr>
          </a:p>
          <a:p>
            <a:pPr>
              <a:defRPr/>
            </a:pPr>
            <a:endParaRPr lang="en-GB" sz="2800" dirty="0" smtClean="0">
              <a:ea typeface="ＭＳ Ｐゴシック" charset="-128"/>
            </a:endParaRPr>
          </a:p>
        </p:txBody>
      </p:sp>
    </p:spTree>
    <p:extLst>
      <p:ext uri="{BB962C8B-B14F-4D97-AF65-F5344CB8AC3E}">
        <p14:creationId xmlns:p14="http://schemas.microsoft.com/office/powerpoint/2010/main" val="1623670992"/>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304800" y="228600"/>
            <a:ext cx="8382000" cy="1066800"/>
          </a:xfrm>
        </p:spPr>
        <p:txBody>
          <a:bodyPr lIns="88900" tIns="46038" rIns="88900" bIns="46038"/>
          <a:lstStyle/>
          <a:p>
            <a:pPr eaLnBrk="1" hangingPunct="1">
              <a:defRPr/>
            </a:pPr>
            <a:r>
              <a:rPr lang="en-US" dirty="0" smtClean="0">
                <a:ea typeface="ＭＳ Ｐゴシック" charset="-128"/>
              </a:rPr>
              <a:t>Quotes – Smart Leadership</a:t>
            </a:r>
            <a:endParaRPr lang="en-US" sz="2400" dirty="0" smtClean="0">
              <a:ea typeface="ＭＳ Ｐゴシック" charset="-128"/>
            </a:endParaRPr>
          </a:p>
        </p:txBody>
      </p:sp>
      <p:sp>
        <p:nvSpPr>
          <p:cNvPr id="80899" name="Slide Number Placeholder 8"/>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spcBef>
                <a:spcPct val="0"/>
              </a:spcBef>
              <a:buClrTx/>
              <a:buSzTx/>
              <a:buFontTx/>
              <a:buNone/>
            </a:pPr>
            <a:fld id="{9D0116A9-CAC9-4DC8-A0EB-5140F2101A3E}" type="slidenum">
              <a:rPr lang="en-US" altLang="en-US" sz="1000" b="0" smtClean="0">
                <a:ea typeface="ＭＳ Ｐゴシック" pitchFamily="34" charset="-128"/>
              </a:rPr>
              <a:pPr>
                <a:spcBef>
                  <a:spcPct val="0"/>
                </a:spcBef>
                <a:buClrTx/>
                <a:buSzTx/>
                <a:buFontTx/>
                <a:buNone/>
              </a:pPr>
              <a:t>21</a:t>
            </a:fld>
            <a:endParaRPr lang="en-US" altLang="en-US" sz="1000" b="0" smtClean="0">
              <a:ea typeface="ＭＳ Ｐゴシック" pitchFamily="34" charset="-128"/>
            </a:endParaRPr>
          </a:p>
        </p:txBody>
      </p:sp>
      <p:sp>
        <p:nvSpPr>
          <p:cNvPr id="7" name="Content Placeholder 6"/>
          <p:cNvSpPr>
            <a:spLocks noGrp="1"/>
          </p:cNvSpPr>
          <p:nvPr>
            <p:ph idx="1"/>
          </p:nvPr>
        </p:nvSpPr>
        <p:spPr>
          <a:xfrm>
            <a:off x="304800" y="1295400"/>
            <a:ext cx="8534400" cy="3276600"/>
          </a:xfrm>
        </p:spPr>
        <p:txBody>
          <a:bodyPr/>
          <a:lstStyle/>
          <a:p>
            <a:pPr marL="0" indent="0">
              <a:buNone/>
            </a:pPr>
            <a:r>
              <a:rPr lang="en-GB" sz="2400" dirty="0" smtClean="0">
                <a:effectLst/>
              </a:rPr>
              <a:t>Luxembourg </a:t>
            </a:r>
            <a:r>
              <a:rPr lang="en-GB" sz="2400" dirty="0">
                <a:effectLst/>
              </a:rPr>
              <a:t>is small, really small, approximately 80 km long, 40 km wide. This being often a disadvantage, in the case of smart leadership, it seems to be an advantage. Following some, not all respondents, Luxembourg’s leaders have the ability to take bold decisions, to do bold things, to live their dreams, to realize their futuristic ideas. Big countries cannot experiment in this way. When a Luxembourgish leader makes an error, he causes an uproar, but 3 days later it is forgotten. The USA cannot just go ahead and experiment on ideas. Luxembourg does. Many of these ideas failed, but many others succeeded. One of these ideas is the creation of SES (</a:t>
            </a:r>
            <a:r>
              <a:rPr lang="en-GB" sz="2400" dirty="0" err="1">
                <a:effectLst/>
              </a:rPr>
              <a:t>Société</a:t>
            </a:r>
            <a:r>
              <a:rPr lang="en-GB" sz="2400" dirty="0">
                <a:effectLst/>
              </a:rPr>
              <a:t> </a:t>
            </a:r>
            <a:r>
              <a:rPr lang="en-GB" sz="2400" dirty="0" err="1">
                <a:effectLst/>
              </a:rPr>
              <a:t>Européenne</a:t>
            </a:r>
            <a:r>
              <a:rPr lang="en-GB" sz="2400" dirty="0">
                <a:effectLst/>
              </a:rPr>
              <a:t> des Satellites) in </a:t>
            </a:r>
            <a:r>
              <a:rPr lang="en-GB" sz="2400" dirty="0" err="1" smtClean="0">
                <a:effectLst/>
              </a:rPr>
              <a:t>Betzdorf</a:t>
            </a:r>
            <a:r>
              <a:rPr lang="en-GB" sz="2400" dirty="0" smtClean="0">
                <a:effectLst/>
              </a:rPr>
              <a:t>. </a:t>
            </a:r>
            <a:endParaRPr lang="en-GB" sz="2800" dirty="0" smtClean="0">
              <a:ea typeface="ＭＳ Ｐゴシック" charset="-128"/>
            </a:endParaRPr>
          </a:p>
          <a:p>
            <a:pPr>
              <a:defRPr/>
            </a:pPr>
            <a:endParaRPr lang="en-GB" sz="2800" dirty="0" smtClean="0">
              <a:ea typeface="ＭＳ Ｐゴシック" charset="-128"/>
            </a:endParaRPr>
          </a:p>
        </p:txBody>
      </p:sp>
    </p:spTree>
    <p:extLst>
      <p:ext uri="{BB962C8B-B14F-4D97-AF65-F5344CB8AC3E}">
        <p14:creationId xmlns:p14="http://schemas.microsoft.com/office/powerpoint/2010/main" val="3089793432"/>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304800" y="228600"/>
            <a:ext cx="8382000" cy="1066800"/>
          </a:xfrm>
        </p:spPr>
        <p:txBody>
          <a:bodyPr lIns="88900" tIns="46038" rIns="88900" bIns="46038"/>
          <a:lstStyle/>
          <a:p>
            <a:pPr eaLnBrk="1" hangingPunct="1">
              <a:defRPr/>
            </a:pPr>
            <a:r>
              <a:rPr lang="en-US" dirty="0" smtClean="0">
                <a:ea typeface="ＭＳ Ｐゴシック" charset="-128"/>
              </a:rPr>
              <a:t>Quotes – Smart Leadership</a:t>
            </a:r>
            <a:endParaRPr lang="en-US" sz="2400" dirty="0" smtClean="0">
              <a:ea typeface="ＭＳ Ｐゴシック" charset="-128"/>
            </a:endParaRPr>
          </a:p>
        </p:txBody>
      </p:sp>
      <p:sp>
        <p:nvSpPr>
          <p:cNvPr id="80899" name="Slide Number Placeholder 8"/>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spcBef>
                <a:spcPct val="0"/>
              </a:spcBef>
              <a:buClrTx/>
              <a:buSzTx/>
              <a:buFontTx/>
              <a:buNone/>
            </a:pPr>
            <a:fld id="{9D0116A9-CAC9-4DC8-A0EB-5140F2101A3E}" type="slidenum">
              <a:rPr lang="en-US" altLang="en-US" sz="1000" b="0" smtClean="0">
                <a:ea typeface="ＭＳ Ｐゴシック" pitchFamily="34" charset="-128"/>
              </a:rPr>
              <a:pPr>
                <a:spcBef>
                  <a:spcPct val="0"/>
                </a:spcBef>
                <a:buClrTx/>
                <a:buSzTx/>
                <a:buFontTx/>
                <a:buNone/>
              </a:pPr>
              <a:t>22</a:t>
            </a:fld>
            <a:endParaRPr lang="en-US" altLang="en-US" sz="1000" b="0" smtClean="0">
              <a:ea typeface="ＭＳ Ｐゴシック" pitchFamily="34" charset="-128"/>
            </a:endParaRPr>
          </a:p>
        </p:txBody>
      </p:sp>
      <p:sp>
        <p:nvSpPr>
          <p:cNvPr id="7" name="Content Placeholder 6"/>
          <p:cNvSpPr>
            <a:spLocks noGrp="1"/>
          </p:cNvSpPr>
          <p:nvPr>
            <p:ph idx="1"/>
          </p:nvPr>
        </p:nvSpPr>
        <p:spPr>
          <a:xfrm>
            <a:off x="304800" y="1295400"/>
            <a:ext cx="8534400" cy="3276600"/>
          </a:xfrm>
        </p:spPr>
        <p:txBody>
          <a:bodyPr/>
          <a:lstStyle/>
          <a:p>
            <a:r>
              <a:rPr lang="en-GB" sz="1800" dirty="0">
                <a:effectLst/>
              </a:rPr>
              <a:t>“PESTLE</a:t>
            </a:r>
          </a:p>
          <a:p>
            <a:r>
              <a:rPr lang="en-GB" sz="1800" u="sng" dirty="0">
                <a:effectLst/>
              </a:rPr>
              <a:t>Political</a:t>
            </a:r>
            <a:r>
              <a:rPr lang="en-GB" sz="1800" dirty="0">
                <a:effectLst/>
              </a:rPr>
              <a:t>:…Original member of the EU/EC, many EU/EC groups based here, small country surrounded by much more ‘powerful’ countries, often prepares legislation quickly in anticipation of future trends (end of secret banking, domiciliation of companies, tax reform, etc.), former Prime Minister Juncker is now the President of the European Commission</a:t>
            </a:r>
          </a:p>
          <a:p>
            <a:r>
              <a:rPr lang="en-GB" sz="1800" u="sng" dirty="0">
                <a:effectLst/>
              </a:rPr>
              <a:t>Economic</a:t>
            </a:r>
            <a:r>
              <a:rPr lang="en-GB" sz="1800" dirty="0">
                <a:effectLst/>
              </a:rPr>
              <a:t>:…Niche market, Value added expertise, excellent business conditions in general</a:t>
            </a:r>
          </a:p>
          <a:p>
            <a:r>
              <a:rPr lang="en-GB" sz="1800" u="sng" dirty="0">
                <a:effectLst/>
              </a:rPr>
              <a:t>Social</a:t>
            </a:r>
            <a:r>
              <a:rPr lang="en-GB" sz="1800" dirty="0">
                <a:effectLst/>
              </a:rPr>
              <a:t>:…Multi-cultural, cosmopolitan, vibrant and active, yet stuck in the past,</a:t>
            </a:r>
          </a:p>
          <a:p>
            <a:r>
              <a:rPr lang="en-GB" sz="1800" u="sng" dirty="0">
                <a:effectLst/>
              </a:rPr>
              <a:t>Technological</a:t>
            </a:r>
            <a:r>
              <a:rPr lang="en-GB" sz="1800" dirty="0">
                <a:effectLst/>
              </a:rPr>
              <a:t>:…Fibre-optics, aerospace, outer space, efficient and competitive production units, data-centres (or even IT in general) </a:t>
            </a:r>
          </a:p>
          <a:p>
            <a:r>
              <a:rPr lang="en-GB" sz="1800" u="sng" dirty="0">
                <a:effectLst/>
              </a:rPr>
              <a:t>Legal</a:t>
            </a:r>
            <a:r>
              <a:rPr lang="en-GB" sz="1800" dirty="0">
                <a:effectLst/>
              </a:rPr>
              <a:t>:…Intellectual Property, same-sex marriage, nationality, but not giving the foreign residents the right to vote</a:t>
            </a:r>
          </a:p>
          <a:p>
            <a:r>
              <a:rPr lang="en-GB" sz="1800" u="sng" dirty="0">
                <a:effectLst/>
              </a:rPr>
              <a:t>Ecological</a:t>
            </a:r>
            <a:r>
              <a:rPr lang="en-GB" sz="1800" dirty="0">
                <a:effectLst/>
              </a:rPr>
              <a:t>:…just look around you! A lot of green space, movement away from pesticides, etc.</a:t>
            </a:r>
          </a:p>
          <a:p>
            <a:endParaRPr lang="en-GB" sz="1800" dirty="0" smtClean="0">
              <a:ea typeface="ＭＳ Ｐゴシック" charset="-128"/>
            </a:endParaRPr>
          </a:p>
          <a:p>
            <a:pPr>
              <a:defRPr/>
            </a:pPr>
            <a:endParaRPr lang="en-GB" sz="1800" dirty="0" smtClean="0">
              <a:ea typeface="ＭＳ Ｐゴシック" charset="-128"/>
            </a:endParaRPr>
          </a:p>
        </p:txBody>
      </p:sp>
    </p:spTree>
    <p:extLst>
      <p:ext uri="{BB962C8B-B14F-4D97-AF65-F5344CB8AC3E}">
        <p14:creationId xmlns:p14="http://schemas.microsoft.com/office/powerpoint/2010/main" val="526958292"/>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304800" y="228600"/>
            <a:ext cx="8382000" cy="1066800"/>
          </a:xfrm>
        </p:spPr>
        <p:txBody>
          <a:bodyPr lIns="88900" tIns="46038" rIns="88900" bIns="46038"/>
          <a:lstStyle/>
          <a:p>
            <a:pPr eaLnBrk="1" hangingPunct="1">
              <a:defRPr/>
            </a:pPr>
            <a:r>
              <a:rPr lang="en-US" dirty="0" smtClean="0">
                <a:ea typeface="ＭＳ Ｐゴシック" charset="-128"/>
              </a:rPr>
              <a:t>Quotes – Smart Leadership</a:t>
            </a:r>
            <a:endParaRPr lang="en-US" sz="2400" dirty="0" smtClean="0">
              <a:ea typeface="ＭＳ Ｐゴシック" charset="-128"/>
            </a:endParaRPr>
          </a:p>
        </p:txBody>
      </p:sp>
      <p:sp>
        <p:nvSpPr>
          <p:cNvPr id="80899" name="Slide Number Placeholder 8"/>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spcBef>
                <a:spcPct val="0"/>
              </a:spcBef>
              <a:buClrTx/>
              <a:buSzTx/>
              <a:buFontTx/>
              <a:buNone/>
            </a:pPr>
            <a:fld id="{9D0116A9-CAC9-4DC8-A0EB-5140F2101A3E}" type="slidenum">
              <a:rPr lang="en-US" altLang="en-US" sz="1000" b="0" smtClean="0">
                <a:ea typeface="ＭＳ Ｐゴシック" pitchFamily="34" charset="-128"/>
              </a:rPr>
              <a:pPr>
                <a:spcBef>
                  <a:spcPct val="0"/>
                </a:spcBef>
                <a:buClrTx/>
                <a:buSzTx/>
                <a:buFontTx/>
                <a:buNone/>
              </a:pPr>
              <a:t>23</a:t>
            </a:fld>
            <a:endParaRPr lang="en-US" altLang="en-US" sz="1000" b="0" smtClean="0">
              <a:ea typeface="ＭＳ Ｐゴシック" pitchFamily="34" charset="-128"/>
            </a:endParaRPr>
          </a:p>
        </p:txBody>
      </p:sp>
      <p:sp>
        <p:nvSpPr>
          <p:cNvPr id="7" name="Content Placeholder 6"/>
          <p:cNvSpPr>
            <a:spLocks noGrp="1"/>
          </p:cNvSpPr>
          <p:nvPr>
            <p:ph idx="1"/>
          </p:nvPr>
        </p:nvSpPr>
        <p:spPr>
          <a:xfrm>
            <a:off x="304800" y="1295400"/>
            <a:ext cx="8534400" cy="3276600"/>
          </a:xfrm>
        </p:spPr>
        <p:txBody>
          <a:bodyPr/>
          <a:lstStyle/>
          <a:p>
            <a:r>
              <a:rPr lang="en-GB" sz="2000" dirty="0" smtClean="0">
                <a:effectLst/>
              </a:rPr>
              <a:t>SWOT</a:t>
            </a:r>
            <a:r>
              <a:rPr lang="en-GB" sz="2000" dirty="0">
                <a:effectLst/>
              </a:rPr>
              <a:t>:</a:t>
            </a:r>
          </a:p>
          <a:p>
            <a:r>
              <a:rPr lang="en-GB" sz="2000" u="sng" dirty="0">
                <a:effectLst/>
              </a:rPr>
              <a:t>Strengths</a:t>
            </a:r>
            <a:r>
              <a:rPr lang="en-GB" sz="2000" dirty="0">
                <a:effectLst/>
              </a:rPr>
              <a:t>:…Agile, competence-centric, attractive</a:t>
            </a:r>
          </a:p>
          <a:p>
            <a:r>
              <a:rPr lang="en-GB" sz="2000" u="sng" dirty="0">
                <a:effectLst/>
              </a:rPr>
              <a:t>Weaknesses</a:t>
            </a:r>
            <a:r>
              <a:rPr lang="en-GB" sz="2000" dirty="0">
                <a:effectLst/>
              </a:rPr>
              <a:t>:…’Be careful what you wish for because you just may get it’ regret, poor image, public education system</a:t>
            </a:r>
          </a:p>
          <a:p>
            <a:r>
              <a:rPr lang="en-GB" sz="2000" u="sng" dirty="0">
                <a:effectLst/>
              </a:rPr>
              <a:t>Opportunities</a:t>
            </a:r>
            <a:r>
              <a:rPr lang="en-GB" sz="2000" dirty="0">
                <a:effectLst/>
              </a:rPr>
              <a:t>:…well-placed to continue being a financial sector. Could even do more</a:t>
            </a:r>
          </a:p>
          <a:p>
            <a:r>
              <a:rPr lang="en-GB" sz="2000" u="sng" dirty="0">
                <a:effectLst/>
              </a:rPr>
              <a:t>Threats</a:t>
            </a:r>
            <a:r>
              <a:rPr lang="en-GB" sz="2000" dirty="0">
                <a:effectLst/>
              </a:rPr>
              <a:t>:…Other countries have copied Luxembourg’s model</a:t>
            </a:r>
          </a:p>
          <a:p>
            <a:r>
              <a:rPr lang="en-GB" sz="2000" dirty="0">
                <a:effectLst/>
              </a:rPr>
              <a:t>References:</a:t>
            </a:r>
          </a:p>
          <a:p>
            <a:r>
              <a:rPr lang="en-GB" sz="2000" dirty="0">
                <a:effectLst/>
                <a:hlinkClick r:id="rId3"/>
              </a:rPr>
              <a:t>http://www.free-management-ebooks.com/dldebk-pdf/fme-pestle-analysis.pdf</a:t>
            </a:r>
            <a:endParaRPr lang="en-GB" sz="2000" dirty="0">
              <a:effectLst/>
            </a:endParaRPr>
          </a:p>
          <a:p>
            <a:r>
              <a:rPr lang="en-GB" sz="2000" dirty="0">
                <a:effectLst/>
                <a:hlinkClick r:id="rId4"/>
              </a:rPr>
              <a:t>https://www.mindtools.com/pages/article/newTMC_05.htm</a:t>
            </a:r>
            <a:r>
              <a:rPr lang="en-GB" sz="2000" dirty="0">
                <a:effectLst/>
              </a:rPr>
              <a:t>”</a:t>
            </a:r>
          </a:p>
        </p:txBody>
      </p:sp>
    </p:spTree>
    <p:extLst>
      <p:ext uri="{BB962C8B-B14F-4D97-AF65-F5344CB8AC3E}">
        <p14:creationId xmlns:p14="http://schemas.microsoft.com/office/powerpoint/2010/main" val="1315780221"/>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609600" y="2787650"/>
            <a:ext cx="7924800" cy="1098550"/>
          </a:xfrm>
        </p:spPr>
        <p:txBody>
          <a:bodyPr lIns="88900" tIns="46038" rIns="88900" bIns="46038"/>
          <a:lstStyle/>
          <a:p>
            <a:pPr eaLnBrk="1" hangingPunct="1">
              <a:defRPr/>
            </a:pPr>
            <a:r>
              <a:rPr lang="en-US" dirty="0" smtClean="0">
                <a:latin typeface="+mj-lt"/>
              </a:rPr>
              <a:t>Chapter 5: Conclusion</a:t>
            </a:r>
          </a:p>
        </p:txBody>
      </p:sp>
      <p:sp>
        <p:nvSpPr>
          <p:cNvPr id="50179" name="Slide Number Placeholder 8"/>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spcBef>
                <a:spcPct val="0"/>
              </a:spcBef>
              <a:buClrTx/>
              <a:buSzTx/>
              <a:buFontTx/>
              <a:buNone/>
            </a:pPr>
            <a:fld id="{FE6ED847-EAF7-4D24-B50F-56F2C9A352AA}" type="slidenum">
              <a:rPr lang="en-US" altLang="en-US" sz="1000" b="0" smtClean="0"/>
              <a:pPr>
                <a:spcBef>
                  <a:spcPct val="0"/>
                </a:spcBef>
                <a:buClrTx/>
                <a:buSzTx/>
                <a:buFontTx/>
                <a:buNone/>
              </a:pPr>
              <a:t>24</a:t>
            </a:fld>
            <a:endParaRPr lang="en-US" altLang="en-US" sz="1000" b="0" smtClean="0"/>
          </a:p>
        </p:txBody>
      </p:sp>
    </p:spTree>
    <p:extLst>
      <p:ext uri="{BB962C8B-B14F-4D97-AF65-F5344CB8AC3E}">
        <p14:creationId xmlns:p14="http://schemas.microsoft.com/office/powerpoint/2010/main" val="3803397795"/>
      </p:ext>
    </p:extLst>
  </p:cSld>
  <p:clrMapOvr>
    <a:masterClrMapping/>
  </p:clrMapOvr>
  <p:transition>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304800" y="-152400"/>
            <a:ext cx="8382000" cy="1066800"/>
          </a:xfrm>
        </p:spPr>
        <p:txBody>
          <a:bodyPr lIns="88900" tIns="46038" rIns="88900" bIns="46038"/>
          <a:lstStyle/>
          <a:p>
            <a:pPr eaLnBrk="1" hangingPunct="1">
              <a:defRPr/>
            </a:pPr>
            <a:r>
              <a:rPr lang="en-US" dirty="0" smtClean="0">
                <a:ea typeface="ＭＳ Ｐゴシック" charset="-128"/>
              </a:rPr>
              <a:t>Conclusion</a:t>
            </a:r>
            <a:endParaRPr lang="en-US" sz="2400" dirty="0" smtClean="0">
              <a:ea typeface="ＭＳ Ｐゴシック" charset="-128"/>
            </a:endParaRPr>
          </a:p>
        </p:txBody>
      </p:sp>
      <p:sp>
        <p:nvSpPr>
          <p:cNvPr id="80899" name="Slide Number Placeholder 8"/>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spcBef>
                <a:spcPct val="0"/>
              </a:spcBef>
              <a:buClrTx/>
              <a:buSzTx/>
              <a:buFontTx/>
              <a:buNone/>
            </a:pPr>
            <a:fld id="{9D0116A9-CAC9-4DC8-A0EB-5140F2101A3E}" type="slidenum">
              <a:rPr lang="en-US" altLang="en-US" sz="1000" b="0" smtClean="0">
                <a:ea typeface="ＭＳ Ｐゴシック" pitchFamily="34" charset="-128"/>
              </a:rPr>
              <a:pPr>
                <a:spcBef>
                  <a:spcPct val="0"/>
                </a:spcBef>
                <a:buClrTx/>
                <a:buSzTx/>
                <a:buFontTx/>
                <a:buNone/>
              </a:pPr>
              <a:t>25</a:t>
            </a:fld>
            <a:endParaRPr lang="en-US" altLang="en-US" sz="1000" b="0" smtClean="0">
              <a:ea typeface="ＭＳ Ｐゴシック" pitchFamily="34" charset="-128"/>
            </a:endParaRPr>
          </a:p>
        </p:txBody>
      </p:sp>
      <p:sp>
        <p:nvSpPr>
          <p:cNvPr id="7" name="Content Placeholder 6"/>
          <p:cNvSpPr>
            <a:spLocks noGrp="1"/>
          </p:cNvSpPr>
          <p:nvPr>
            <p:ph idx="1"/>
          </p:nvPr>
        </p:nvSpPr>
        <p:spPr>
          <a:xfrm>
            <a:off x="304800" y="1295400"/>
            <a:ext cx="8534400" cy="3276600"/>
          </a:xfrm>
        </p:spPr>
        <p:txBody>
          <a:bodyPr/>
          <a:lstStyle/>
          <a:p>
            <a:endParaRPr lang="en-US" sz="2800" dirty="0" smtClean="0">
              <a:effectLst/>
            </a:endParaRPr>
          </a:p>
          <a:p>
            <a:r>
              <a:rPr lang="en-US" sz="2800" i="1" dirty="0" smtClean="0">
                <a:effectLst/>
              </a:rPr>
              <a:t>‘Smart </a:t>
            </a:r>
            <a:r>
              <a:rPr lang="en-US" sz="2800" i="1" dirty="0">
                <a:effectLst/>
              </a:rPr>
              <a:t>leadership in Luxembourg’ depends mainly on the respondent’s cultural dimensions and his/her value system, and is deeply anchored in Luxembourg’s cultural and linguistic identity in the middle of Europe.</a:t>
            </a:r>
            <a:endParaRPr lang="en-GB" sz="2800" dirty="0">
              <a:effectLst/>
            </a:endParaRPr>
          </a:p>
          <a:p>
            <a:endParaRPr lang="en-GB" sz="2800" dirty="0" smtClean="0">
              <a:ea typeface="ＭＳ Ｐゴシック" charset="-128"/>
            </a:endParaRPr>
          </a:p>
          <a:p>
            <a:pPr>
              <a:defRPr/>
            </a:pPr>
            <a:endParaRPr lang="en-GB" sz="2800" dirty="0" smtClean="0">
              <a:ea typeface="ＭＳ Ｐゴシック" charset="-128"/>
            </a:endParaRPr>
          </a:p>
        </p:txBody>
      </p:sp>
    </p:spTree>
    <p:extLst>
      <p:ext uri="{BB962C8B-B14F-4D97-AF65-F5344CB8AC3E}">
        <p14:creationId xmlns:p14="http://schemas.microsoft.com/office/powerpoint/2010/main" val="2744895684"/>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a:xfrm>
            <a:off x="685800" y="152400"/>
            <a:ext cx="7772400" cy="1219200"/>
          </a:xfrm>
        </p:spPr>
        <p:txBody>
          <a:bodyPr lIns="88900" tIns="46038" rIns="88900" bIns="46038"/>
          <a:lstStyle/>
          <a:p>
            <a:pPr>
              <a:defRPr/>
            </a:pPr>
            <a:r>
              <a:rPr lang="en-US" dirty="0" smtClean="0">
                <a:ea typeface="ＭＳ Ｐゴシック" charset="-128"/>
              </a:rPr>
              <a:t>My limitations</a:t>
            </a:r>
          </a:p>
        </p:txBody>
      </p:sp>
      <p:sp>
        <p:nvSpPr>
          <p:cNvPr id="6147" name="Rectangle 3"/>
          <p:cNvSpPr>
            <a:spLocks noGrp="1" noChangeArrowheads="1"/>
          </p:cNvSpPr>
          <p:nvPr>
            <p:ph idx="1"/>
          </p:nvPr>
        </p:nvSpPr>
        <p:spPr>
          <a:xfrm>
            <a:off x="457200" y="1219200"/>
            <a:ext cx="8229600" cy="5410200"/>
          </a:xfrm>
        </p:spPr>
        <p:txBody>
          <a:bodyPr lIns="88900" tIns="46038" rIns="88900" bIns="46038"/>
          <a:lstStyle/>
          <a:p>
            <a:pPr>
              <a:defRPr/>
            </a:pPr>
            <a:r>
              <a:rPr lang="en-GB" sz="2400" dirty="0" smtClean="0">
                <a:solidFill>
                  <a:srgbClr val="FF0000"/>
                </a:solidFill>
                <a:ea typeface="ＭＳ Ｐゴシック" charset="-128"/>
              </a:rPr>
              <a:t>What are the limitations of my research? </a:t>
            </a:r>
          </a:p>
          <a:p>
            <a:pPr>
              <a:buFont typeface="Wingdings" panose="05000000000000000000" pitchFamily="2" charset="2"/>
              <a:buNone/>
              <a:defRPr/>
            </a:pPr>
            <a:endParaRPr lang="en-GB" sz="2400" dirty="0" smtClean="0">
              <a:solidFill>
                <a:srgbClr val="FF0000"/>
              </a:solidFill>
              <a:ea typeface="ＭＳ Ｐゴシック" charset="-128"/>
            </a:endParaRPr>
          </a:p>
          <a:p>
            <a:pPr>
              <a:defRPr/>
            </a:pPr>
            <a:r>
              <a:rPr lang="en-GB" sz="2400" dirty="0" smtClean="0">
                <a:ea typeface="ＭＳ Ｐゴシック" charset="-128"/>
              </a:rPr>
              <a:t>As </a:t>
            </a:r>
            <a:r>
              <a:rPr lang="en-GB" sz="2400" dirty="0" smtClean="0">
                <a:solidFill>
                  <a:srgbClr val="FFFF00"/>
                </a:solidFill>
                <a:ea typeface="ＭＳ Ｐゴシック" charset="-128"/>
              </a:rPr>
              <a:t>single researcher  </a:t>
            </a:r>
            <a:r>
              <a:rPr lang="en-GB" sz="2400" dirty="0" smtClean="0">
                <a:ea typeface="ＭＳ Ｐゴシック" charset="-128"/>
              </a:rPr>
              <a:t>I cannot cover the amount of 160 researchers in the GLOBE or Inglehart’s WVS. I should hire people to research in Luxembourg and the world (I interviewed 51 respondents).</a:t>
            </a:r>
          </a:p>
          <a:p>
            <a:pPr marL="0" indent="0">
              <a:buNone/>
              <a:defRPr/>
            </a:pPr>
            <a:endParaRPr lang="en-GB" sz="2400" dirty="0" smtClean="0">
              <a:ea typeface="ＭＳ Ｐゴシック" charset="-128"/>
            </a:endParaRPr>
          </a:p>
          <a:p>
            <a:pPr>
              <a:defRPr/>
            </a:pPr>
            <a:r>
              <a:rPr lang="en-GB" sz="2400" dirty="0" smtClean="0">
                <a:solidFill>
                  <a:srgbClr val="FFFF00"/>
                </a:solidFill>
                <a:ea typeface="ＭＳ Ｐゴシック" charset="-128"/>
              </a:rPr>
              <a:t>Time limitation </a:t>
            </a:r>
            <a:r>
              <a:rPr lang="en-GB" sz="2400" dirty="0" smtClean="0">
                <a:ea typeface="ＭＳ Ｐゴシック" charset="-128"/>
              </a:rPr>
              <a:t>(research for a publication, not a lifetime research), more statistics could be made: Mediation, ANOVA.</a:t>
            </a:r>
          </a:p>
          <a:p>
            <a:pPr>
              <a:defRPr/>
            </a:pPr>
            <a:endParaRPr lang="en-GB" sz="2000" dirty="0" smtClean="0">
              <a:ea typeface="ＭＳ Ｐゴシック" charset="-128"/>
            </a:endParaRPr>
          </a:p>
        </p:txBody>
      </p:sp>
      <p:sp>
        <p:nvSpPr>
          <p:cNvPr id="82948" name="Slide Number Placeholder 8"/>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spcBef>
                <a:spcPct val="0"/>
              </a:spcBef>
              <a:buClrTx/>
              <a:buSzTx/>
              <a:buFontTx/>
              <a:buNone/>
            </a:pPr>
            <a:fld id="{18ACAE4B-5CB9-42BE-9196-DF881AF23A44}" type="slidenum">
              <a:rPr lang="en-US" altLang="en-US" sz="1000" b="0" smtClean="0">
                <a:ea typeface="ＭＳ Ｐゴシック" pitchFamily="34" charset="-128"/>
              </a:rPr>
              <a:pPr>
                <a:spcBef>
                  <a:spcPct val="0"/>
                </a:spcBef>
                <a:buClrTx/>
                <a:buSzTx/>
                <a:buFontTx/>
                <a:buNone/>
              </a:pPr>
              <a:t>26</a:t>
            </a:fld>
            <a:endParaRPr lang="en-US" altLang="en-US" sz="1000" b="0" smtClean="0">
              <a:ea typeface="ＭＳ Ｐゴシック" pitchFamily="34" charset="-128"/>
            </a:endParaRPr>
          </a:p>
        </p:txBody>
      </p:sp>
    </p:spTree>
    <p:extLst>
      <p:ext uri="{BB962C8B-B14F-4D97-AF65-F5344CB8AC3E}">
        <p14:creationId xmlns:p14="http://schemas.microsoft.com/office/powerpoint/2010/main" val="3672653075"/>
      </p:ext>
    </p:extLst>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304800" y="-152400"/>
            <a:ext cx="8382000" cy="1066800"/>
          </a:xfrm>
        </p:spPr>
        <p:txBody>
          <a:bodyPr lIns="88900" tIns="46038" rIns="88900" bIns="46038"/>
          <a:lstStyle/>
          <a:p>
            <a:pPr eaLnBrk="1" hangingPunct="1">
              <a:defRPr/>
            </a:pPr>
            <a:r>
              <a:rPr lang="en-US" dirty="0" smtClean="0">
                <a:ea typeface="ＭＳ Ｐゴシック" charset="-128"/>
              </a:rPr>
              <a:t>Future Research</a:t>
            </a:r>
            <a:endParaRPr lang="en-US" sz="2400" dirty="0" smtClean="0">
              <a:ea typeface="ＭＳ Ｐゴシック" charset="-128"/>
            </a:endParaRPr>
          </a:p>
        </p:txBody>
      </p:sp>
      <p:sp>
        <p:nvSpPr>
          <p:cNvPr id="84995" name="Slide Number Placeholder 8"/>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spcBef>
                <a:spcPct val="0"/>
              </a:spcBef>
              <a:buClrTx/>
              <a:buSzTx/>
              <a:buFontTx/>
              <a:buNone/>
            </a:pPr>
            <a:fld id="{15593541-FCEA-4898-8F41-99DAAA12CFFD}" type="slidenum">
              <a:rPr lang="en-US" altLang="en-US" sz="1000" b="0" smtClean="0">
                <a:ea typeface="ＭＳ Ｐゴシック" pitchFamily="34" charset="-128"/>
              </a:rPr>
              <a:pPr>
                <a:spcBef>
                  <a:spcPct val="0"/>
                </a:spcBef>
                <a:buClrTx/>
                <a:buSzTx/>
                <a:buFontTx/>
                <a:buNone/>
              </a:pPr>
              <a:t>27</a:t>
            </a:fld>
            <a:endParaRPr lang="en-US" altLang="en-US" sz="1000" b="0" smtClean="0">
              <a:ea typeface="ＭＳ Ｐゴシック" pitchFamily="34" charset="-128"/>
            </a:endParaRPr>
          </a:p>
        </p:txBody>
      </p:sp>
      <p:sp>
        <p:nvSpPr>
          <p:cNvPr id="7" name="Content Placeholder 6"/>
          <p:cNvSpPr>
            <a:spLocks noGrp="1"/>
          </p:cNvSpPr>
          <p:nvPr>
            <p:ph idx="1"/>
          </p:nvPr>
        </p:nvSpPr>
        <p:spPr>
          <a:xfrm>
            <a:off x="304800" y="914400"/>
            <a:ext cx="8534400" cy="5791200"/>
          </a:xfrm>
        </p:spPr>
        <p:txBody>
          <a:bodyPr/>
          <a:lstStyle/>
          <a:p>
            <a:pPr>
              <a:defRPr/>
            </a:pPr>
            <a:endParaRPr lang="en-GB" sz="2000" dirty="0">
              <a:ea typeface="ＭＳ Ｐゴシック" charset="-128"/>
            </a:endParaRPr>
          </a:p>
          <a:p>
            <a:pPr>
              <a:defRPr/>
            </a:pPr>
            <a:endParaRPr lang="en-GB" sz="2800" dirty="0">
              <a:ea typeface="ＭＳ Ｐゴシック" charset="-128"/>
            </a:endParaRPr>
          </a:p>
          <a:p>
            <a:pPr>
              <a:defRPr/>
            </a:pPr>
            <a:r>
              <a:rPr lang="en-US" sz="2800" dirty="0">
                <a:effectLst/>
              </a:rPr>
              <a:t>Future research could focus </a:t>
            </a:r>
            <a:r>
              <a:rPr lang="en-US" sz="2800" dirty="0" smtClean="0">
                <a:effectLst/>
              </a:rPr>
              <a:t>on CSR </a:t>
            </a:r>
            <a:r>
              <a:rPr lang="en-US" sz="2800" dirty="0">
                <a:effectLst/>
              </a:rPr>
              <a:t>Corporate Social Responsibility, and/or Social Psychology.</a:t>
            </a:r>
            <a:r>
              <a:rPr lang="en-GB" sz="2800" dirty="0" smtClean="0">
                <a:ea typeface="ＭＳ Ｐゴシック" charset="-128"/>
              </a:rPr>
              <a:t>   </a:t>
            </a:r>
          </a:p>
          <a:p>
            <a:pPr marL="0" indent="0">
              <a:buNone/>
              <a:defRPr/>
            </a:pPr>
            <a:r>
              <a:rPr lang="en-GB" sz="2800" dirty="0" smtClean="0">
                <a:ea typeface="ＭＳ Ｐゴシック" charset="-128"/>
              </a:rPr>
              <a:t> </a:t>
            </a:r>
            <a:endParaRPr lang="en-GB" dirty="0" smtClean="0">
              <a:ea typeface="ＭＳ Ｐゴシック" charset="-128"/>
            </a:endParaRPr>
          </a:p>
          <a:p>
            <a:pPr>
              <a:defRPr/>
            </a:pPr>
            <a:endParaRPr lang="en-GB" sz="2800" dirty="0" smtClean="0">
              <a:ea typeface="ＭＳ Ｐゴシック" charset="-128"/>
            </a:endParaRPr>
          </a:p>
          <a:p>
            <a:pPr>
              <a:defRPr/>
            </a:pPr>
            <a:endParaRPr lang="en-GB" dirty="0" smtClean="0">
              <a:ea typeface="ＭＳ Ｐゴシック" charset="-128"/>
            </a:endParaRPr>
          </a:p>
        </p:txBody>
      </p:sp>
    </p:spTree>
    <p:extLst>
      <p:ext uri="{BB962C8B-B14F-4D97-AF65-F5344CB8AC3E}">
        <p14:creationId xmlns:p14="http://schemas.microsoft.com/office/powerpoint/2010/main" val="4175308181"/>
      </p:ext>
    </p:extLst>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Slide Number Placeholder 8"/>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spcBef>
                <a:spcPct val="0"/>
              </a:spcBef>
              <a:buClrTx/>
              <a:buSzTx/>
              <a:buFontTx/>
              <a:buNone/>
            </a:pPr>
            <a:fld id="{83E9189B-1CD3-45CA-877A-CAEA48E305C8}" type="slidenum">
              <a:rPr lang="en-US" altLang="en-US" sz="1000" b="0" smtClean="0">
                <a:ea typeface="ＭＳ Ｐゴシック" pitchFamily="34" charset="-128"/>
              </a:rPr>
              <a:pPr>
                <a:spcBef>
                  <a:spcPct val="0"/>
                </a:spcBef>
                <a:buClrTx/>
                <a:buSzTx/>
                <a:buFontTx/>
                <a:buNone/>
              </a:pPr>
              <a:t>28</a:t>
            </a:fld>
            <a:endParaRPr lang="en-US" altLang="en-US" sz="1000" b="0" smtClean="0">
              <a:ea typeface="ＭＳ Ｐゴシック" pitchFamily="34" charset="-128"/>
            </a:endParaRPr>
          </a:p>
        </p:txBody>
      </p:sp>
      <p:sp>
        <p:nvSpPr>
          <p:cNvPr id="7" name="Rectangle 1"/>
          <p:cNvSpPr>
            <a:spLocks noChangeArrowheads="1"/>
          </p:cNvSpPr>
          <p:nvPr/>
        </p:nvSpPr>
        <p:spPr bwMode="auto">
          <a:xfrm>
            <a:off x="228600" y="36016"/>
            <a:ext cx="86868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lgn="ctr">
              <a:spcBef>
                <a:spcPct val="0"/>
              </a:spcBef>
              <a:buClrTx/>
              <a:buSzTx/>
              <a:buFontTx/>
              <a:buNone/>
            </a:pPr>
            <a:r>
              <a:rPr lang="en-GB" altLang="en-US" sz="6600" dirty="0">
                <a:solidFill>
                  <a:srgbClr val="FFFF00"/>
                </a:solidFill>
                <a:latin typeface="Blackadder ITC"/>
                <a:ea typeface="ＭＳ Ｐゴシック" pitchFamily="34" charset="-128"/>
              </a:rPr>
              <a:t>Thank you for your attention</a:t>
            </a:r>
            <a:r>
              <a:rPr lang="en-GB" altLang="en-US" sz="6600" dirty="0" smtClean="0">
                <a:solidFill>
                  <a:srgbClr val="FFFF00"/>
                </a:solidFill>
                <a:latin typeface="Blackadder ITC"/>
                <a:ea typeface="ＭＳ Ｐゴシック" pitchFamily="34" charset="-128"/>
              </a:rPr>
              <a:t>!</a:t>
            </a:r>
          </a:p>
          <a:p>
            <a:pPr algn="ctr">
              <a:spcBef>
                <a:spcPct val="0"/>
              </a:spcBef>
              <a:buClrTx/>
              <a:buSzTx/>
              <a:buFontTx/>
              <a:buNone/>
            </a:pPr>
            <a:r>
              <a:rPr lang="en-GB" altLang="en-US" sz="6600" dirty="0" smtClean="0">
                <a:solidFill>
                  <a:srgbClr val="FFFF00"/>
                </a:solidFill>
                <a:latin typeface="Blackadder ITC"/>
                <a:ea typeface="ＭＳ Ｐゴシック" pitchFamily="34" charset="-128"/>
              </a:rPr>
              <a:t>Do you have any questions?</a:t>
            </a:r>
            <a:endParaRPr lang="en-GB" altLang="en-US" sz="6600" dirty="0">
              <a:solidFill>
                <a:srgbClr val="FFFF00"/>
              </a:solidFill>
              <a:latin typeface="Blackadder ITC"/>
              <a:ea typeface="ＭＳ Ｐゴシック" pitchFamily="34" charset="-128"/>
            </a:endParaRPr>
          </a:p>
        </p:txBody>
      </p:sp>
      <p:sp>
        <p:nvSpPr>
          <p:cNvPr id="97284" name="Rectangle 3"/>
          <p:cNvSpPr>
            <a:spLocks noChangeArrowheads="1"/>
          </p:cNvSpPr>
          <p:nvPr/>
        </p:nvSpPr>
        <p:spPr bwMode="auto">
          <a:xfrm>
            <a:off x="2286000" y="3200400"/>
            <a:ext cx="45720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spcBef>
                <a:spcPct val="0"/>
              </a:spcBef>
              <a:buClrTx/>
              <a:buSzTx/>
              <a:buFontTx/>
              <a:buNone/>
            </a:pPr>
            <a:r>
              <a:rPr lang="en-US" altLang="en-US" sz="2800" b="0" dirty="0" err="1">
                <a:latin typeface="Garamond" panose="02020404030301010803" pitchFamily="18" charset="0"/>
                <a:ea typeface="ＭＳ Ｐゴシック" pitchFamily="34" charset="-128"/>
              </a:rPr>
              <a:t>Dr</a:t>
            </a:r>
            <a:r>
              <a:rPr lang="en-US" altLang="en-US" sz="2800" b="0" dirty="0">
                <a:latin typeface="Garamond" panose="02020404030301010803" pitchFamily="18" charset="0"/>
                <a:ea typeface="ＭＳ Ｐゴシック" pitchFamily="34" charset="-128"/>
              </a:rPr>
              <a:t> Ursula Schinzel </a:t>
            </a:r>
            <a:br>
              <a:rPr lang="en-US" altLang="en-US" sz="2800" b="0" dirty="0">
                <a:latin typeface="Garamond" panose="02020404030301010803" pitchFamily="18" charset="0"/>
                <a:ea typeface="ＭＳ Ｐゴシック" pitchFamily="34" charset="-128"/>
              </a:rPr>
            </a:br>
            <a:r>
              <a:rPr lang="en-US" altLang="en-US" sz="2800" b="0" dirty="0">
                <a:latin typeface="Garamond" panose="02020404030301010803" pitchFamily="18" charset="0"/>
                <a:ea typeface="ＭＳ Ｐゴシック" pitchFamily="34" charset="-128"/>
              </a:rPr>
              <a:t>00352.621.322.543</a:t>
            </a:r>
            <a:br>
              <a:rPr lang="en-US" altLang="en-US" sz="2800" b="0" dirty="0">
                <a:latin typeface="Garamond" panose="02020404030301010803" pitchFamily="18" charset="0"/>
                <a:ea typeface="ＭＳ Ｐゴシック" pitchFamily="34" charset="-128"/>
              </a:rPr>
            </a:br>
            <a:r>
              <a:rPr lang="en-US" altLang="en-US" sz="2800" b="0" dirty="0">
                <a:latin typeface="Garamond" panose="02020404030301010803" pitchFamily="18" charset="0"/>
                <a:ea typeface="ＭＳ Ｐゴシック" pitchFamily="34" charset="-128"/>
              </a:rPr>
              <a:t>ursula_schinzel@yahoo.com</a:t>
            </a:r>
          </a:p>
          <a:p>
            <a:pPr>
              <a:spcBef>
                <a:spcPct val="0"/>
              </a:spcBef>
              <a:buClrTx/>
              <a:buSzTx/>
              <a:buFontTx/>
              <a:buNone/>
            </a:pPr>
            <a:r>
              <a:rPr lang="en-US" altLang="en-US" sz="2800" b="0" dirty="0">
                <a:latin typeface="Garamond" panose="02020404030301010803" pitchFamily="18" charset="0"/>
                <a:ea typeface="ＭＳ Ｐゴシック" pitchFamily="34" charset="-128"/>
              </a:rPr>
              <a:t>www.ursula-schinzel.com</a:t>
            </a:r>
          </a:p>
        </p:txBody>
      </p:sp>
      <p:sp>
        <p:nvSpPr>
          <p:cNvPr id="4" name="Oval 3"/>
          <p:cNvSpPr/>
          <p:nvPr/>
        </p:nvSpPr>
        <p:spPr bwMode="auto">
          <a:xfrm>
            <a:off x="304800" y="5181600"/>
            <a:ext cx="8686800" cy="914400"/>
          </a:xfrm>
          <a:prstGeom prst="ellipse">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Garamond" pitchFamily="18" charset="0"/>
              </a:rPr>
              <a:t>Follow your passions and lead a complete</a:t>
            </a:r>
            <a:r>
              <a:rPr kumimoji="0" lang="en-GB" sz="2400" b="1" i="0" u="none" strike="noStrike" cap="none" normalizeH="0" dirty="0" smtClean="0">
                <a:ln>
                  <a:noFill/>
                </a:ln>
                <a:solidFill>
                  <a:schemeClr val="tx1"/>
                </a:solidFill>
                <a:effectLst/>
                <a:latin typeface="Garamond" pitchFamily="18" charset="0"/>
              </a:rPr>
              <a:t> life</a:t>
            </a:r>
            <a:endParaRPr kumimoji="0" lang="en-GB" sz="2400" b="1" i="0" u="none" strike="noStrike" cap="none" normalizeH="0" baseline="0" dirty="0" smtClean="0">
              <a:ln>
                <a:noFill/>
              </a:ln>
              <a:solidFill>
                <a:schemeClr val="tx1"/>
              </a:solidFill>
              <a:effectLst/>
              <a:latin typeface="Garamond" pitchFamily="18" charset="0"/>
            </a:endParaRPr>
          </a:p>
        </p:txBody>
      </p:sp>
      <p:sp>
        <p:nvSpPr>
          <p:cNvPr id="5" name="Oval 4"/>
          <p:cNvSpPr/>
          <p:nvPr/>
        </p:nvSpPr>
        <p:spPr bwMode="auto">
          <a:xfrm>
            <a:off x="76200" y="152400"/>
            <a:ext cx="8839200" cy="914400"/>
          </a:xfrm>
          <a:prstGeom prst="ellipse">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GB" sz="2000" b="1" dirty="0"/>
              <a:t>‘Train people well enough so they can leave, </a:t>
            </a:r>
            <a:endParaRPr lang="en-GB" sz="2000" b="1" dirty="0" smtClean="0"/>
          </a:p>
          <a:p>
            <a:r>
              <a:rPr lang="en-GB" sz="2000" b="1" dirty="0" smtClean="0"/>
              <a:t>treat </a:t>
            </a:r>
            <a:r>
              <a:rPr lang="en-GB" sz="2000" b="1" dirty="0"/>
              <a:t>them well enough so they don’t want to.’</a:t>
            </a:r>
          </a:p>
        </p:txBody>
      </p:sp>
    </p:spTree>
    <p:extLst>
      <p:ext uri="{BB962C8B-B14F-4D97-AF65-F5344CB8AC3E}">
        <p14:creationId xmlns:p14="http://schemas.microsoft.com/office/powerpoint/2010/main" val="2851954191"/>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grpId="0" nodeType="clickEffect">
                                  <p:stCondLst>
                                    <p:cond delay="0"/>
                                  </p:stCondLst>
                                  <p:childTnLst>
                                    <p:animRot by="21600000">
                                      <p:cBhvr>
                                        <p:cTn id="6" dur="2000" fill="hold"/>
                                        <p:tgtEl>
                                          <p:spTgt spid="7"/>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45"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2000"/>
                                        <p:tgtEl>
                                          <p:spTgt spid="7">
                                            <p:txEl>
                                              <p:pRg st="0" end="0"/>
                                            </p:txEl>
                                          </p:spTgt>
                                        </p:tgtEl>
                                      </p:cBhvr>
                                    </p:animEffect>
                                    <p:anim calcmode="lin" valueType="num">
                                      <p:cBhvr>
                                        <p:cTn id="12" dur="2000" fill="hold"/>
                                        <p:tgtEl>
                                          <p:spTgt spid="7">
                                            <p:txEl>
                                              <p:pRg st="0" end="0"/>
                                            </p:txEl>
                                          </p:spTgt>
                                        </p:tgtEl>
                                        <p:attrNameLst>
                                          <p:attrName>ppt_w</p:attrName>
                                        </p:attrNameLst>
                                      </p:cBhvr>
                                      <p:tavLst>
                                        <p:tav tm="0" fmla="#ppt_w*sin(2.5*pi*$)">
                                          <p:val>
                                            <p:fltVal val="0"/>
                                          </p:val>
                                        </p:tav>
                                        <p:tav tm="100000">
                                          <p:val>
                                            <p:fltVal val="1"/>
                                          </p:val>
                                        </p:tav>
                                      </p:tavLst>
                                    </p:anim>
                                    <p:anim calcmode="lin" valueType="num">
                                      <p:cBhvr>
                                        <p:cTn id="13" dur="2000" fill="hold"/>
                                        <p:tgtEl>
                                          <p:spTgt spid="7">
                                            <p:txEl>
                                              <p:pRg st="0" end="0"/>
                                            </p:txEl>
                                          </p:spTgt>
                                        </p:tgtEl>
                                        <p:attrNameLst>
                                          <p:attrName>ppt_h</p:attrName>
                                        </p:attrNameLst>
                                      </p:cBhvr>
                                      <p:tavLst>
                                        <p:tav tm="0">
                                          <p:val>
                                            <p:strVal val="#ppt_h"/>
                                          </p:val>
                                        </p:tav>
                                        <p:tav tm="100000">
                                          <p:val>
                                            <p:strVal val="#ppt_h"/>
                                          </p:val>
                                        </p:tav>
                                      </p:tavLst>
                                    </p:anim>
                                  </p:childTnLst>
                                </p:cTn>
                              </p:par>
                              <p:par>
                                <p:cTn id="14" presetID="45" presetClass="entr" presetSubtype="0" fill="hold" nodeType="withEffect">
                                  <p:stCondLst>
                                    <p:cond delay="0"/>
                                  </p:stCondLst>
                                  <p:childTnLst>
                                    <p:set>
                                      <p:cBhvr>
                                        <p:cTn id="15" dur="1" fill="hold">
                                          <p:stCondLst>
                                            <p:cond delay="0"/>
                                          </p:stCondLst>
                                        </p:cTn>
                                        <p:tgtEl>
                                          <p:spTgt spid="7">
                                            <p:txEl>
                                              <p:pRg st="1" end="1"/>
                                            </p:txEl>
                                          </p:spTgt>
                                        </p:tgtEl>
                                        <p:attrNameLst>
                                          <p:attrName>style.visibility</p:attrName>
                                        </p:attrNameLst>
                                      </p:cBhvr>
                                      <p:to>
                                        <p:strVal val="visible"/>
                                      </p:to>
                                    </p:set>
                                    <p:animEffect transition="in" filter="fade">
                                      <p:cBhvr>
                                        <p:cTn id="16" dur="2000"/>
                                        <p:tgtEl>
                                          <p:spTgt spid="7">
                                            <p:txEl>
                                              <p:pRg st="1" end="1"/>
                                            </p:txEl>
                                          </p:spTgt>
                                        </p:tgtEl>
                                      </p:cBhvr>
                                    </p:animEffect>
                                    <p:anim calcmode="lin" valueType="num">
                                      <p:cBhvr>
                                        <p:cTn id="17" dur="2000" fill="hold"/>
                                        <p:tgtEl>
                                          <p:spTgt spid="7">
                                            <p:txEl>
                                              <p:pRg st="1" end="1"/>
                                            </p:txEl>
                                          </p:spTgt>
                                        </p:tgtEl>
                                        <p:attrNameLst>
                                          <p:attrName>ppt_w</p:attrName>
                                        </p:attrNameLst>
                                      </p:cBhvr>
                                      <p:tavLst>
                                        <p:tav tm="0" fmla="#ppt_w*sin(2.5*pi*$)">
                                          <p:val>
                                            <p:fltVal val="0"/>
                                          </p:val>
                                        </p:tav>
                                        <p:tav tm="100000">
                                          <p:val>
                                            <p:fltVal val="1"/>
                                          </p:val>
                                        </p:tav>
                                      </p:tavLst>
                                    </p:anim>
                                    <p:anim calcmode="lin" valueType="num">
                                      <p:cBhvr>
                                        <p:cTn id="18" dur="2000" fill="hold"/>
                                        <p:tgtEl>
                                          <p:spTgt spid="7">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Slide Number Placeholder 8"/>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spcBef>
                <a:spcPct val="0"/>
              </a:spcBef>
              <a:buClrTx/>
              <a:buSzTx/>
              <a:buFontTx/>
              <a:buNone/>
            </a:pPr>
            <a:fld id="{BE70267B-6E1A-43C4-8E10-30CD334ED95C}" type="slidenum">
              <a:rPr lang="en-US" altLang="en-US" sz="1000" b="0" smtClean="0">
                <a:ea typeface="ＭＳ Ｐゴシック" pitchFamily="34" charset="-128"/>
              </a:rPr>
              <a:pPr>
                <a:spcBef>
                  <a:spcPct val="0"/>
                </a:spcBef>
                <a:buClrTx/>
                <a:buSzTx/>
                <a:buFontTx/>
                <a:buNone/>
              </a:pPr>
              <a:t>3</a:t>
            </a:fld>
            <a:endParaRPr lang="en-US" altLang="en-US" sz="1000" b="0" smtClean="0">
              <a:ea typeface="ＭＳ Ｐゴシック" pitchFamily="34" charset="-128"/>
            </a:endParaRPr>
          </a:p>
        </p:txBody>
      </p:sp>
      <p:sp>
        <p:nvSpPr>
          <p:cNvPr id="7" name="Rectangle 1"/>
          <p:cNvSpPr>
            <a:spLocks noChangeArrowheads="1"/>
          </p:cNvSpPr>
          <p:nvPr/>
        </p:nvSpPr>
        <p:spPr bwMode="auto">
          <a:xfrm>
            <a:off x="228600" y="2220912"/>
            <a:ext cx="8686800" cy="212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ea typeface="ＭＳ Ｐゴシック" panose="020B0600070205080204" pitchFamily="34" charset="-128"/>
              </a:defRPr>
            </a:lvl9pPr>
          </a:lstStyle>
          <a:p>
            <a:pPr algn="ctr">
              <a:spcBef>
                <a:spcPct val="0"/>
              </a:spcBef>
              <a:buClrTx/>
              <a:buSzTx/>
              <a:buFontTx/>
              <a:buNone/>
              <a:defRPr/>
            </a:pPr>
            <a:r>
              <a:rPr lang="en-GB" altLang="en-US" sz="6600" dirty="0" smtClean="0">
                <a:latin typeface="+mj-lt"/>
              </a:rPr>
              <a:t>Chapter 1: Luxembourg</a:t>
            </a:r>
          </a:p>
        </p:txBody>
      </p:sp>
    </p:spTree>
    <p:extLst>
      <p:ext uri="{BB962C8B-B14F-4D97-AF65-F5344CB8AC3E}">
        <p14:creationId xmlns:p14="http://schemas.microsoft.com/office/powerpoint/2010/main" val="446782393"/>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304800" y="-304800"/>
            <a:ext cx="8382000" cy="1066800"/>
          </a:xfrm>
        </p:spPr>
        <p:txBody>
          <a:bodyPr lIns="88900" tIns="46038" rIns="88900" bIns="46038"/>
          <a:lstStyle/>
          <a:p>
            <a:pPr eaLnBrk="1" hangingPunct="1">
              <a:defRPr/>
            </a:pPr>
            <a:r>
              <a:rPr lang="en-US" smtClean="0">
                <a:ea typeface="ＭＳ Ｐゴシック" charset="-128"/>
              </a:rPr>
              <a:t>Luxembourg</a:t>
            </a:r>
            <a:endParaRPr lang="en-US" sz="2400" smtClean="0">
              <a:ea typeface="ＭＳ Ｐゴシック" charset="-128"/>
            </a:endParaRPr>
          </a:p>
        </p:txBody>
      </p:sp>
      <p:sp>
        <p:nvSpPr>
          <p:cNvPr id="19459" name="Slide Number Placeholder 8"/>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spcBef>
                <a:spcPct val="0"/>
              </a:spcBef>
              <a:buClrTx/>
              <a:buSzTx/>
              <a:buFontTx/>
              <a:buNone/>
            </a:pPr>
            <a:fld id="{AF153A76-C8FB-41F4-99C8-E0E154585964}" type="slidenum">
              <a:rPr lang="en-US" altLang="en-US" sz="1000" b="0" smtClean="0">
                <a:ea typeface="ＭＳ Ｐゴシック" pitchFamily="34" charset="-128"/>
              </a:rPr>
              <a:pPr>
                <a:spcBef>
                  <a:spcPct val="0"/>
                </a:spcBef>
                <a:buClrTx/>
                <a:buSzTx/>
                <a:buFontTx/>
                <a:buNone/>
              </a:pPr>
              <a:t>4</a:t>
            </a:fld>
            <a:endParaRPr lang="en-US" altLang="en-US" sz="1000" b="0" smtClean="0">
              <a:ea typeface="ＭＳ Ｐゴシック" pitchFamily="34" charset="-128"/>
            </a:endParaRPr>
          </a:p>
        </p:txBody>
      </p:sp>
      <p:pic>
        <p:nvPicPr>
          <p:cNvPr id="19460" name="Picture 7" descr="marie_queen_Marie_Astrid.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57900" y="3733800"/>
            <a:ext cx="28575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TextBox 8"/>
          <p:cNvSpPr txBox="1">
            <a:spLocks noChangeArrowheads="1"/>
          </p:cNvSpPr>
          <p:nvPr/>
        </p:nvSpPr>
        <p:spPr bwMode="auto">
          <a:xfrm>
            <a:off x="5900738" y="5954713"/>
            <a:ext cx="31130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spcBef>
                <a:spcPct val="0"/>
              </a:spcBef>
              <a:buClrTx/>
              <a:buSzTx/>
              <a:buFontTx/>
              <a:buNone/>
            </a:pPr>
            <a:r>
              <a:rPr lang="en-GB" altLang="en-US" sz="1800" b="0">
                <a:latin typeface="Garamond" panose="02020404030301010803" pitchFamily="18" charset="0"/>
                <a:ea typeface="ＭＳ Ｐゴシック" pitchFamily="34" charset="-128"/>
              </a:rPr>
              <a:t>Queen Mary II and Marie-Astrid</a:t>
            </a:r>
            <a:endParaRPr lang="en-US" altLang="en-US" sz="1800" b="0">
              <a:latin typeface="Garamond" panose="02020404030301010803" pitchFamily="18" charset="0"/>
              <a:ea typeface="ＭＳ Ｐゴシック" pitchFamily="34" charset="-128"/>
            </a:endParaRPr>
          </a:p>
        </p:txBody>
      </p:sp>
      <p:pic>
        <p:nvPicPr>
          <p:cNvPr id="19462" name="Picture 7" descr="Luxembourg-CIA_WFB_Map.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130925" y="685800"/>
            <a:ext cx="2555875" cy="273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3" name="Picture 8" descr="713px-EU-Luxembourg_svg.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52425" y="685800"/>
            <a:ext cx="5522913"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4" name="TextBox 1"/>
          <p:cNvSpPr txBox="1">
            <a:spLocks noChangeArrowheads="1"/>
          </p:cNvSpPr>
          <p:nvPr/>
        </p:nvSpPr>
        <p:spPr bwMode="auto">
          <a:xfrm>
            <a:off x="369842" y="5441473"/>
            <a:ext cx="38825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spcBef>
                <a:spcPct val="0"/>
              </a:spcBef>
              <a:buClrTx/>
              <a:buSzTx/>
              <a:buFontTx/>
              <a:buNone/>
            </a:pPr>
            <a:r>
              <a:rPr lang="en-GB" altLang="en-US" sz="1800" b="0" dirty="0">
                <a:latin typeface="Garamond" panose="02020404030301010803" pitchFamily="18" charset="0"/>
                <a:ea typeface="ＭＳ Ｐゴシック" pitchFamily="34" charset="-128"/>
                <a:hlinkClick r:id="rId6" action="ppaction://hlinkfile"/>
              </a:rPr>
              <a:t>Luxembourg_Film_03_Invest_720P.mp4</a:t>
            </a:r>
            <a:endParaRPr lang="en-GB" altLang="en-US" sz="1800" b="0" dirty="0">
              <a:latin typeface="Garamond" panose="02020404030301010803" pitchFamily="18" charset="0"/>
              <a:ea typeface="ＭＳ Ｐゴシック" pitchFamily="34" charset="-128"/>
            </a:endParaRPr>
          </a:p>
        </p:txBody>
      </p:sp>
      <p:sp>
        <p:nvSpPr>
          <p:cNvPr id="2" name="Rectangle 1"/>
          <p:cNvSpPr/>
          <p:nvPr/>
        </p:nvSpPr>
        <p:spPr>
          <a:xfrm>
            <a:off x="198121" y="5785536"/>
            <a:ext cx="6811962" cy="369332"/>
          </a:xfrm>
          <a:prstGeom prst="rect">
            <a:avLst/>
          </a:prstGeom>
        </p:spPr>
        <p:txBody>
          <a:bodyPr wrap="square">
            <a:spAutoFit/>
          </a:bodyPr>
          <a:lstStyle/>
          <a:p>
            <a:r>
              <a:rPr lang="en-US" dirty="0">
                <a:ea typeface="ＭＳ Ｐゴシック" pitchFamily="34" charset="-128"/>
              </a:rPr>
              <a:t>https://www.youtube.com/watch?v=CT0bOacUfME&amp;spfreload=1</a:t>
            </a:r>
            <a:endParaRPr lang="en-GB" dirty="0">
              <a:ea typeface="ＭＳ Ｐゴシック" pitchFamily="34" charset="-128"/>
            </a:endParaRPr>
          </a:p>
        </p:txBody>
      </p:sp>
    </p:spTree>
    <p:extLst>
      <p:ext uri="{BB962C8B-B14F-4D97-AF65-F5344CB8AC3E}">
        <p14:creationId xmlns:p14="http://schemas.microsoft.com/office/powerpoint/2010/main" val="304965321"/>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304800" y="-304800"/>
            <a:ext cx="8382000" cy="1066800"/>
          </a:xfrm>
        </p:spPr>
        <p:txBody>
          <a:bodyPr lIns="88900" tIns="46038" rIns="88900" bIns="46038"/>
          <a:lstStyle/>
          <a:p>
            <a:pPr eaLnBrk="1" hangingPunct="1">
              <a:defRPr/>
            </a:pPr>
            <a:r>
              <a:rPr lang="en-US" dirty="0" smtClean="0">
                <a:ea typeface="ＭＳ Ｐゴシック" charset="-128"/>
              </a:rPr>
              <a:t>Luxembourg</a:t>
            </a:r>
            <a:endParaRPr lang="en-US" sz="2400" dirty="0" smtClean="0">
              <a:ea typeface="ＭＳ Ｐゴシック" charset="-128"/>
            </a:endParaRPr>
          </a:p>
        </p:txBody>
      </p:sp>
      <p:sp>
        <p:nvSpPr>
          <p:cNvPr id="21507" name="Slide Number Placeholder 8"/>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spcBef>
                <a:spcPct val="0"/>
              </a:spcBef>
              <a:buClrTx/>
              <a:buSzTx/>
              <a:buFontTx/>
              <a:buNone/>
            </a:pPr>
            <a:fld id="{7145C320-42BF-43EE-9C23-6A211E7AF07C}" type="slidenum">
              <a:rPr lang="en-US" altLang="en-US" sz="1000" b="0" smtClean="0">
                <a:ea typeface="ＭＳ Ｐゴシック" pitchFamily="34" charset="-128"/>
              </a:rPr>
              <a:pPr>
                <a:spcBef>
                  <a:spcPct val="0"/>
                </a:spcBef>
                <a:buClrTx/>
                <a:buSzTx/>
                <a:buFontTx/>
                <a:buNone/>
              </a:pPr>
              <a:t>5</a:t>
            </a:fld>
            <a:endParaRPr lang="en-US" altLang="en-US" sz="1000" b="0" smtClean="0">
              <a:ea typeface="ＭＳ Ｐゴシック" pitchFamily="34" charset="-128"/>
            </a:endParaRPr>
          </a:p>
        </p:txBody>
      </p:sp>
      <p:sp>
        <p:nvSpPr>
          <p:cNvPr id="7" name="Content Placeholder 6"/>
          <p:cNvSpPr>
            <a:spLocks noGrp="1"/>
          </p:cNvSpPr>
          <p:nvPr>
            <p:ph idx="1"/>
          </p:nvPr>
        </p:nvSpPr>
        <p:spPr>
          <a:xfrm>
            <a:off x="304800" y="685800"/>
            <a:ext cx="8534400" cy="5791200"/>
          </a:xfrm>
        </p:spPr>
        <p:txBody>
          <a:bodyPr/>
          <a:lstStyle/>
          <a:p>
            <a:pPr>
              <a:defRPr/>
            </a:pPr>
            <a:r>
              <a:rPr lang="en-GB" altLang="en-US" sz="2000" dirty="0" smtClean="0"/>
              <a:t>Unitary parliamentary democracy and constitutional monarchy</a:t>
            </a:r>
          </a:p>
          <a:p>
            <a:pPr>
              <a:defRPr/>
            </a:pPr>
            <a:r>
              <a:rPr lang="en-GB" altLang="en-US" sz="2000" dirty="0" smtClean="0"/>
              <a:t>Grand Duke: Henri</a:t>
            </a:r>
          </a:p>
          <a:p>
            <a:pPr>
              <a:defRPr/>
            </a:pPr>
            <a:r>
              <a:rPr lang="en-GB" altLang="en-US" sz="2000" dirty="0" smtClean="0"/>
              <a:t>Prime Minister: Xavier </a:t>
            </a:r>
            <a:r>
              <a:rPr lang="en-GB" altLang="en-US" sz="2000" dirty="0" err="1" smtClean="0"/>
              <a:t>Bettel</a:t>
            </a:r>
            <a:r>
              <a:rPr lang="en-GB" altLang="en-US" sz="2000" dirty="0" smtClean="0"/>
              <a:t> (formerly: Jean-Claude Juncker)</a:t>
            </a:r>
          </a:p>
          <a:p>
            <a:pPr>
              <a:defRPr/>
            </a:pPr>
            <a:r>
              <a:rPr lang="en-GB" altLang="en-US" sz="2000" dirty="0" smtClean="0"/>
              <a:t>Mayor: </a:t>
            </a:r>
            <a:r>
              <a:rPr lang="en-GB" altLang="en-US" sz="2000" dirty="0" err="1" smtClean="0"/>
              <a:t>Lydie</a:t>
            </a:r>
            <a:r>
              <a:rPr lang="en-GB" altLang="en-US" sz="2000" dirty="0" smtClean="0"/>
              <a:t> </a:t>
            </a:r>
            <a:r>
              <a:rPr lang="en-GB" altLang="en-US" sz="2000" dirty="0" err="1" smtClean="0"/>
              <a:t>Polfer</a:t>
            </a:r>
            <a:endParaRPr lang="en-GB" altLang="en-US" sz="2000" dirty="0" smtClean="0"/>
          </a:p>
          <a:p>
            <a:pPr>
              <a:defRPr/>
            </a:pPr>
            <a:r>
              <a:rPr lang="en-GB" altLang="en-US" sz="2000" dirty="0" smtClean="0"/>
              <a:t>3 official languages: Luxembourgish, French, German</a:t>
            </a:r>
          </a:p>
          <a:p>
            <a:pPr>
              <a:defRPr/>
            </a:pPr>
            <a:r>
              <a:rPr lang="en-GB" altLang="en-US" sz="2000" dirty="0" smtClean="0"/>
              <a:t>Capital Luxembourg (100,000 inhabitants)</a:t>
            </a:r>
          </a:p>
          <a:p>
            <a:pPr>
              <a:defRPr/>
            </a:pPr>
            <a:r>
              <a:rPr lang="en-GB" altLang="en-US" sz="2000" dirty="0" smtClean="0"/>
              <a:t>Size: 2,586 km2</a:t>
            </a:r>
          </a:p>
          <a:p>
            <a:pPr>
              <a:defRPr/>
            </a:pPr>
            <a:r>
              <a:rPr lang="en-GB" altLang="en-US" sz="2000" dirty="0" smtClean="0"/>
              <a:t>Resident population total: ±576,000</a:t>
            </a:r>
          </a:p>
          <a:p>
            <a:pPr>
              <a:defRPr/>
            </a:pPr>
            <a:r>
              <a:rPr lang="en-GB" altLang="en-US" sz="2000" dirty="0"/>
              <a:t>±</a:t>
            </a:r>
            <a:r>
              <a:rPr lang="en-GB" altLang="en-US" sz="2000" dirty="0" smtClean="0"/>
              <a:t>307,000 </a:t>
            </a:r>
            <a:r>
              <a:rPr lang="en-GB" altLang="en-US" sz="2000" dirty="0"/>
              <a:t>(</a:t>
            </a:r>
            <a:r>
              <a:rPr lang="en-GB" altLang="en-US" sz="2000" dirty="0" smtClean="0"/>
              <a:t>53%) </a:t>
            </a:r>
            <a:r>
              <a:rPr lang="en-GB" altLang="en-US" sz="2000" dirty="0"/>
              <a:t>are Luxembourgers, ±</a:t>
            </a:r>
            <a:r>
              <a:rPr lang="en-GB" altLang="en-US" sz="2000" dirty="0" smtClean="0"/>
              <a:t>269,2000 </a:t>
            </a:r>
            <a:r>
              <a:rPr lang="en-GB" altLang="en-US" sz="2000" dirty="0"/>
              <a:t>(</a:t>
            </a:r>
            <a:r>
              <a:rPr lang="en-GB" altLang="en-US" sz="2000" dirty="0" smtClean="0"/>
              <a:t>46%) </a:t>
            </a:r>
            <a:r>
              <a:rPr lang="en-GB" altLang="en-US" sz="2000" dirty="0"/>
              <a:t>foreigners</a:t>
            </a:r>
          </a:p>
          <a:p>
            <a:pPr>
              <a:defRPr/>
            </a:pPr>
            <a:r>
              <a:rPr lang="en-GB" sz="2000" dirty="0"/>
              <a:t>Domestic employment was 405,600, comprising 170,200 cross-borders (41.96%): 84,400 from France, 43,100 from Belgium, and 42,700 from Germany. </a:t>
            </a:r>
            <a:r>
              <a:rPr lang="en-GB" altLang="en-US" sz="2000" dirty="0"/>
              <a:t>Motto: “Mir </a:t>
            </a:r>
            <a:r>
              <a:rPr lang="en-GB" altLang="en-US" sz="2000" dirty="0" err="1"/>
              <a:t>wëlle</a:t>
            </a:r>
            <a:r>
              <a:rPr lang="en-GB" altLang="en-US" sz="2000" dirty="0"/>
              <a:t> </a:t>
            </a:r>
            <a:r>
              <a:rPr lang="en-GB" altLang="en-US" sz="2000" dirty="0" err="1"/>
              <a:t>bleiwe</a:t>
            </a:r>
            <a:r>
              <a:rPr lang="en-GB" altLang="en-US" sz="2000" dirty="0"/>
              <a:t> wat </a:t>
            </a:r>
            <a:r>
              <a:rPr lang="en-GB" altLang="en-US" sz="2000" dirty="0" err="1"/>
              <a:t>mir</a:t>
            </a:r>
            <a:r>
              <a:rPr lang="en-GB" altLang="en-US" sz="2000" dirty="0"/>
              <a:t> </a:t>
            </a:r>
            <a:r>
              <a:rPr lang="en-GB" altLang="en-US" sz="2000" dirty="0" err="1"/>
              <a:t>sinn</a:t>
            </a:r>
            <a:r>
              <a:rPr lang="en-GB" altLang="en-US" sz="2000" dirty="0"/>
              <a:t>” “We want to remain what we are” </a:t>
            </a:r>
          </a:p>
          <a:p>
            <a:pPr>
              <a:defRPr/>
            </a:pPr>
            <a:r>
              <a:rPr lang="en-GB" altLang="en-US" sz="2000" dirty="0" smtClean="0"/>
              <a:t>Anthem: “</a:t>
            </a:r>
            <a:r>
              <a:rPr lang="en-GB" altLang="en-US" sz="2000" dirty="0" err="1" smtClean="0"/>
              <a:t>Ons</a:t>
            </a:r>
            <a:r>
              <a:rPr lang="en-GB" altLang="en-US" sz="2000" dirty="0" smtClean="0"/>
              <a:t> </a:t>
            </a:r>
            <a:r>
              <a:rPr lang="en-GB" altLang="en-US" sz="2000" dirty="0" err="1" smtClean="0"/>
              <a:t>Heemecht</a:t>
            </a:r>
            <a:r>
              <a:rPr lang="en-GB" altLang="en-US" sz="2000" dirty="0" smtClean="0"/>
              <a:t>” – “Our Homeland” (play from </a:t>
            </a:r>
            <a:r>
              <a:rPr lang="en-GB" altLang="en-US" sz="2000" dirty="0" smtClean="0">
                <a:hlinkClick r:id="rId3"/>
              </a:rPr>
              <a:t>http://en.wikipedia.org/wiki/Ons_Heemecht</a:t>
            </a:r>
            <a:r>
              <a:rPr lang="en-GB" altLang="en-US" sz="2000" dirty="0" smtClean="0"/>
              <a:t> )</a:t>
            </a:r>
          </a:p>
          <a:p>
            <a:pPr>
              <a:defRPr/>
            </a:pPr>
            <a:r>
              <a:rPr lang="en-GB" altLang="en-US" sz="2000" dirty="0" smtClean="0">
                <a:hlinkClick r:id="rId4"/>
              </a:rPr>
              <a:t>https://www.youtube.com/watch?v=Fati6R8Osj4</a:t>
            </a:r>
            <a:r>
              <a:rPr lang="en-GB" altLang="en-US" sz="2000" dirty="0" smtClean="0"/>
              <a:t> </a:t>
            </a:r>
          </a:p>
          <a:p>
            <a:pPr>
              <a:defRPr/>
            </a:pPr>
            <a:endParaRPr lang="en-GB" altLang="en-US" sz="2000" dirty="0" smtClean="0"/>
          </a:p>
          <a:p>
            <a:pPr>
              <a:defRPr/>
            </a:pPr>
            <a:endParaRPr lang="en-GB" altLang="en-US" dirty="0" smtClean="0"/>
          </a:p>
        </p:txBody>
      </p:sp>
    </p:spTree>
    <p:extLst>
      <p:ext uri="{BB962C8B-B14F-4D97-AF65-F5344CB8AC3E}">
        <p14:creationId xmlns:p14="http://schemas.microsoft.com/office/powerpoint/2010/main" val="4189081470"/>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609600" y="2025650"/>
            <a:ext cx="7924800" cy="1098550"/>
          </a:xfrm>
        </p:spPr>
        <p:txBody>
          <a:bodyPr lIns="88900" tIns="46038" rIns="88900" bIns="46038"/>
          <a:lstStyle/>
          <a:p>
            <a:pPr eaLnBrk="1" hangingPunct="1">
              <a:defRPr/>
            </a:pPr>
            <a:r>
              <a:rPr lang="en-US" dirty="0" smtClean="0">
                <a:latin typeface="+mj-lt"/>
              </a:rPr>
              <a:t>Chapter 2: </a:t>
            </a:r>
            <a:br>
              <a:rPr lang="en-US" dirty="0" smtClean="0">
                <a:latin typeface="+mj-lt"/>
              </a:rPr>
            </a:br>
            <a:r>
              <a:rPr lang="en-US" dirty="0" smtClean="0">
                <a:latin typeface="+mj-lt"/>
              </a:rPr>
              <a:t>Introduction</a:t>
            </a:r>
          </a:p>
        </p:txBody>
      </p:sp>
      <p:sp>
        <p:nvSpPr>
          <p:cNvPr id="23555" name="Slide Number Placeholder 8"/>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spcBef>
                <a:spcPct val="0"/>
              </a:spcBef>
              <a:buClrTx/>
              <a:buSzTx/>
              <a:buFontTx/>
              <a:buNone/>
            </a:pPr>
            <a:fld id="{8A8FD6DC-2A75-4557-8147-6C3F74D51EAC}" type="slidenum">
              <a:rPr lang="en-US" altLang="en-US" sz="1000" b="0" smtClean="0"/>
              <a:pPr>
                <a:spcBef>
                  <a:spcPct val="0"/>
                </a:spcBef>
                <a:buClrTx/>
                <a:buSzTx/>
                <a:buFontTx/>
                <a:buNone/>
              </a:pPr>
              <a:t>6</a:t>
            </a:fld>
            <a:endParaRPr lang="en-US" altLang="en-US" sz="1000" b="0" smtClean="0"/>
          </a:p>
        </p:txBody>
      </p:sp>
    </p:spTree>
    <p:extLst>
      <p:ext uri="{BB962C8B-B14F-4D97-AF65-F5344CB8AC3E}">
        <p14:creationId xmlns:p14="http://schemas.microsoft.com/office/powerpoint/2010/main" val="1457824989"/>
      </p:ext>
    </p:extLst>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228600" y="76200"/>
            <a:ext cx="8686800" cy="609600"/>
          </a:xfrm>
        </p:spPr>
        <p:txBody>
          <a:bodyPr lIns="88900" tIns="46038" rIns="88900" bIns="46038"/>
          <a:lstStyle/>
          <a:p>
            <a:pPr eaLnBrk="1" hangingPunct="1">
              <a:defRPr/>
            </a:pPr>
            <a:r>
              <a:rPr lang="en-US" sz="2800" dirty="0" smtClean="0">
                <a:latin typeface="+mj-lt"/>
              </a:rPr>
              <a:t>Smart and Responsible Leadership</a:t>
            </a:r>
          </a:p>
        </p:txBody>
      </p:sp>
      <p:sp>
        <p:nvSpPr>
          <p:cNvPr id="33795" name="Slide Number Placeholder 8"/>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spcBef>
                <a:spcPct val="0"/>
              </a:spcBef>
              <a:buClrTx/>
              <a:buSzTx/>
              <a:buFontTx/>
              <a:buNone/>
            </a:pPr>
            <a:fld id="{A000329B-9E8E-4102-95F9-3188C5887716}" type="slidenum">
              <a:rPr lang="en-US" altLang="en-US" sz="1000" b="0" smtClean="0"/>
              <a:pPr>
                <a:spcBef>
                  <a:spcPct val="0"/>
                </a:spcBef>
                <a:buClrTx/>
                <a:buSzTx/>
                <a:buFontTx/>
                <a:buNone/>
              </a:pPr>
              <a:t>7</a:t>
            </a:fld>
            <a:endParaRPr lang="en-US" altLang="en-US" sz="1000" b="0" smtClean="0"/>
          </a:p>
        </p:txBody>
      </p:sp>
      <p:pic>
        <p:nvPicPr>
          <p:cNvPr id="33801" name="Picture 7" descr="H:\Programme\Gemeinsame Dateien\Microsoft Shared\Clipart\cagcat50\BD04924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72300" y="3657600"/>
            <a:ext cx="1790700" cy="241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5"/>
          <p:cNvSpPr>
            <a:spLocks noChangeArrowheads="1"/>
          </p:cNvSpPr>
          <p:nvPr/>
        </p:nvSpPr>
        <p:spPr bwMode="auto">
          <a:xfrm>
            <a:off x="2286000" y="762000"/>
            <a:ext cx="3810000" cy="2362200"/>
          </a:xfrm>
          <a:prstGeom prst="rect">
            <a:avLst/>
          </a:prstGeom>
          <a:solidFill>
            <a:srgbClr val="FFC000"/>
          </a:solidFill>
          <a:ln w="12700"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spcBef>
                <a:spcPct val="0"/>
              </a:spcBef>
              <a:buClrTx/>
              <a:buSzTx/>
              <a:buFontTx/>
              <a:buNone/>
            </a:pPr>
            <a:r>
              <a:rPr lang="en-GB" altLang="en-US" sz="2400" dirty="0"/>
              <a:t>What is </a:t>
            </a:r>
            <a:r>
              <a:rPr lang="en-GB" altLang="en-US" sz="2400" dirty="0" smtClean="0"/>
              <a:t>Smart Leadership </a:t>
            </a:r>
            <a:r>
              <a:rPr lang="en-GB" altLang="en-US" sz="2400" dirty="0"/>
              <a:t>for you?</a:t>
            </a:r>
          </a:p>
          <a:p>
            <a:pPr>
              <a:spcBef>
                <a:spcPct val="0"/>
              </a:spcBef>
              <a:buClrTx/>
              <a:buSzTx/>
              <a:buFontTx/>
              <a:buNone/>
            </a:pPr>
            <a:r>
              <a:rPr lang="en-GB" altLang="en-US" sz="2400" dirty="0"/>
              <a:t>……………………..</a:t>
            </a:r>
          </a:p>
          <a:p>
            <a:pPr>
              <a:spcBef>
                <a:spcPct val="0"/>
              </a:spcBef>
              <a:buClrTx/>
              <a:buSzTx/>
              <a:buFontTx/>
              <a:buNone/>
            </a:pPr>
            <a:r>
              <a:rPr lang="en-GB" altLang="en-US" sz="2400" dirty="0"/>
              <a:t>……………………..</a:t>
            </a:r>
          </a:p>
        </p:txBody>
      </p:sp>
      <p:sp>
        <p:nvSpPr>
          <p:cNvPr id="11" name="Rectangle 6"/>
          <p:cNvSpPr>
            <a:spLocks noChangeArrowheads="1"/>
          </p:cNvSpPr>
          <p:nvPr/>
        </p:nvSpPr>
        <p:spPr bwMode="auto">
          <a:xfrm>
            <a:off x="2286000" y="3860624"/>
            <a:ext cx="3810000" cy="1020762"/>
          </a:xfrm>
          <a:prstGeom prst="rect">
            <a:avLst/>
          </a:prstGeom>
          <a:solidFill>
            <a:srgbClr val="FFC000"/>
          </a:solidFill>
          <a:ln w="12700"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spcBef>
                <a:spcPct val="0"/>
              </a:spcBef>
              <a:buClrTx/>
              <a:buSzTx/>
              <a:buFontTx/>
              <a:buNone/>
            </a:pPr>
            <a:r>
              <a:rPr lang="en-GB" altLang="en-US" sz="2400" dirty="0"/>
              <a:t>Some examples:</a:t>
            </a:r>
          </a:p>
          <a:p>
            <a:pPr>
              <a:spcBef>
                <a:spcPct val="0"/>
              </a:spcBef>
              <a:buClrTx/>
              <a:buSzTx/>
              <a:buFontTx/>
              <a:buNone/>
            </a:pPr>
            <a:r>
              <a:rPr lang="en-GB" altLang="en-US" sz="2400" dirty="0"/>
              <a:t>……………………..</a:t>
            </a:r>
          </a:p>
        </p:txBody>
      </p:sp>
    </p:spTree>
    <p:extLst>
      <p:ext uri="{BB962C8B-B14F-4D97-AF65-F5344CB8AC3E}">
        <p14:creationId xmlns:p14="http://schemas.microsoft.com/office/powerpoint/2010/main" val="706668601"/>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228600" y="76200"/>
            <a:ext cx="8686800" cy="609600"/>
          </a:xfrm>
        </p:spPr>
        <p:txBody>
          <a:bodyPr lIns="88900" tIns="46038" rIns="88900" bIns="46038"/>
          <a:lstStyle/>
          <a:p>
            <a:pPr eaLnBrk="1" hangingPunct="1">
              <a:defRPr/>
            </a:pPr>
            <a:r>
              <a:rPr lang="en-US" sz="2800" dirty="0" smtClean="0">
                <a:latin typeface="+mj-lt"/>
              </a:rPr>
              <a:t>Leadership</a:t>
            </a:r>
          </a:p>
        </p:txBody>
      </p:sp>
      <p:sp>
        <p:nvSpPr>
          <p:cNvPr id="33795" name="Slide Number Placeholder 8"/>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spcBef>
                <a:spcPct val="0"/>
              </a:spcBef>
              <a:buClrTx/>
              <a:buSzTx/>
              <a:buFontTx/>
              <a:buNone/>
            </a:pPr>
            <a:fld id="{A000329B-9E8E-4102-95F9-3188C5887716}" type="slidenum">
              <a:rPr lang="en-US" altLang="en-US" sz="1000" b="0" smtClean="0"/>
              <a:pPr>
                <a:spcBef>
                  <a:spcPct val="0"/>
                </a:spcBef>
                <a:buClrTx/>
                <a:buSzTx/>
                <a:buFontTx/>
                <a:buNone/>
              </a:pPr>
              <a:t>8</a:t>
            </a:fld>
            <a:endParaRPr lang="en-US" altLang="en-US" sz="1000" b="0" smtClean="0"/>
          </a:p>
        </p:txBody>
      </p:sp>
      <p:sp>
        <p:nvSpPr>
          <p:cNvPr id="2" name="Rectangle 1"/>
          <p:cNvSpPr/>
          <p:nvPr/>
        </p:nvSpPr>
        <p:spPr>
          <a:xfrm>
            <a:off x="533400" y="1295400"/>
            <a:ext cx="5257800" cy="3970318"/>
          </a:xfrm>
          <a:prstGeom prst="rect">
            <a:avLst/>
          </a:prstGeom>
        </p:spPr>
        <p:txBody>
          <a:bodyPr wrap="square">
            <a:spAutoFit/>
          </a:bodyPr>
          <a:lstStyle/>
          <a:p>
            <a:r>
              <a:rPr lang="en-US" sz="2800" dirty="0" smtClean="0">
                <a:ea typeface="ＭＳ Ｐゴシック" charset="-128"/>
              </a:rPr>
              <a:t>Definition: </a:t>
            </a:r>
            <a:r>
              <a:rPr lang="en-GB" sz="2800" dirty="0"/>
              <a:t>“There is only one irrefutable definition of a leader: someone people follow. Therefore, leadership is a relationship between the leader and the led. Unlike management, the leadership relationship cannot be delegated or automated” (</a:t>
            </a:r>
            <a:r>
              <a:rPr lang="en-GB" sz="2800" dirty="0" err="1"/>
              <a:t>Maccoby</a:t>
            </a:r>
            <a:r>
              <a:rPr lang="en-GB" sz="2800" dirty="0"/>
              <a:t> and Scudder, 2011). </a:t>
            </a:r>
          </a:p>
        </p:txBody>
      </p:sp>
      <p:pic>
        <p:nvPicPr>
          <p:cNvPr id="5" name="Picture 7" descr="H:\Programme\Gemeinsame Dateien\Microsoft Shared\Clipart\cagcat50\BD04924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72300" y="3657600"/>
            <a:ext cx="1790700" cy="241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4056506"/>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228600" y="76200"/>
            <a:ext cx="8686800" cy="609600"/>
          </a:xfrm>
        </p:spPr>
        <p:txBody>
          <a:bodyPr lIns="88900" tIns="46038" rIns="88900" bIns="46038"/>
          <a:lstStyle/>
          <a:p>
            <a:pPr eaLnBrk="1" hangingPunct="1">
              <a:defRPr/>
            </a:pPr>
            <a:r>
              <a:rPr lang="en-US" sz="2800" dirty="0" smtClean="0">
                <a:latin typeface="+mj-lt"/>
              </a:rPr>
              <a:t>Smart Leadership</a:t>
            </a:r>
          </a:p>
        </p:txBody>
      </p:sp>
      <p:sp>
        <p:nvSpPr>
          <p:cNvPr id="33795" name="Slide Number Placeholder 8"/>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b="1">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b="1">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b="1">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b="1">
                <a:solidFill>
                  <a:schemeClr val="tx1"/>
                </a:solidFill>
                <a:latin typeface="Arial" panose="020B0604020202020204" pitchFamily="34" charset="0"/>
              </a:defRPr>
            </a:lvl9pPr>
          </a:lstStyle>
          <a:p>
            <a:pPr>
              <a:spcBef>
                <a:spcPct val="0"/>
              </a:spcBef>
              <a:buClrTx/>
              <a:buSzTx/>
              <a:buFontTx/>
              <a:buNone/>
            </a:pPr>
            <a:fld id="{A000329B-9E8E-4102-95F9-3188C5887716}" type="slidenum">
              <a:rPr lang="en-US" altLang="en-US" sz="1000" b="0" smtClean="0"/>
              <a:pPr>
                <a:spcBef>
                  <a:spcPct val="0"/>
                </a:spcBef>
                <a:buClrTx/>
                <a:buSzTx/>
                <a:buFontTx/>
                <a:buNone/>
              </a:pPr>
              <a:t>9</a:t>
            </a:fld>
            <a:endParaRPr lang="en-US" altLang="en-US" sz="1000" b="0" smtClean="0"/>
          </a:p>
        </p:txBody>
      </p:sp>
      <p:sp>
        <p:nvSpPr>
          <p:cNvPr id="2" name="Rectangle 1"/>
          <p:cNvSpPr/>
          <p:nvPr/>
        </p:nvSpPr>
        <p:spPr>
          <a:xfrm>
            <a:off x="533400" y="1295400"/>
            <a:ext cx="7848600" cy="523220"/>
          </a:xfrm>
          <a:prstGeom prst="rect">
            <a:avLst/>
          </a:prstGeom>
        </p:spPr>
        <p:txBody>
          <a:bodyPr wrap="square">
            <a:spAutoFit/>
          </a:bodyPr>
          <a:lstStyle/>
          <a:p>
            <a:r>
              <a:rPr lang="en-US" sz="2800" dirty="0" smtClean="0">
                <a:ea typeface="ＭＳ Ｐゴシック" charset="-128"/>
              </a:rPr>
              <a:t>Definition: ?………………..</a:t>
            </a:r>
          </a:p>
        </p:txBody>
      </p:sp>
    </p:spTree>
    <p:extLst>
      <p:ext uri="{BB962C8B-B14F-4D97-AF65-F5344CB8AC3E}">
        <p14:creationId xmlns:p14="http://schemas.microsoft.com/office/powerpoint/2010/main" val="1189570685"/>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12_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12_Stream">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Pages>19</Pages>
  <Words>1324</Words>
  <Application>Microsoft Office PowerPoint</Application>
  <PresentationFormat>On-screen Show (4:3)</PresentationFormat>
  <Paragraphs>173</Paragraphs>
  <Slides>28</Slides>
  <Notes>28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ＭＳ Ｐゴシック</vt:lpstr>
      <vt:lpstr>Arial</vt:lpstr>
      <vt:lpstr>Blackadder ITC</vt:lpstr>
      <vt:lpstr>Garamond</vt:lpstr>
      <vt:lpstr>Helvetica</vt:lpstr>
      <vt:lpstr>Times New Roman</vt:lpstr>
      <vt:lpstr>Wingdings</vt:lpstr>
      <vt:lpstr>12_Stream</vt:lpstr>
      <vt:lpstr>EuroMed Conference, Rome, Italy 13-15 September 2017  Smart Leadership in Luxembourg by Dr Ursula Schinzel  00352.621.322.543 Unicaf University: Marymount California University, University of Nicosia, Cyprus, Online Education ursula_schinzel@yahoo.com  www.ursula-schinzel.com https://www.youtube.com/watch?v=CT0bOacUfME&amp;spfreload=1 https://www.youtube.com/watch?v=Eq1kTa3Hx8s https://www.youtube.com/watch?v=aWRmUDoQyN0 </vt:lpstr>
      <vt:lpstr>Chapter Overview</vt:lpstr>
      <vt:lpstr>PowerPoint Presentation</vt:lpstr>
      <vt:lpstr>Luxembourg</vt:lpstr>
      <vt:lpstr>Luxembourg</vt:lpstr>
      <vt:lpstr>Chapter 2:  Introduction</vt:lpstr>
      <vt:lpstr>Smart and Responsible Leadership</vt:lpstr>
      <vt:lpstr>Leadership</vt:lpstr>
      <vt:lpstr>Smart Leadership</vt:lpstr>
      <vt:lpstr>Smart Leadership</vt:lpstr>
      <vt:lpstr>Chapter 3:  Theory</vt:lpstr>
      <vt:lpstr> Chapter 3: Theory: Peter Drucker, Rao and smart leadership, Michael Maccoby, Geert Hofstede and cultural dimensions, Edgar Schein and company culture</vt:lpstr>
      <vt:lpstr>Chapter 4: Results</vt:lpstr>
      <vt:lpstr>Results:  Smart Leadership</vt:lpstr>
      <vt:lpstr>Results:  Typical for Luxembourg</vt:lpstr>
      <vt:lpstr>Chapter 4: Results: Companies in Luxembourg</vt:lpstr>
      <vt:lpstr>Chapter 5: Results: Smart Companies in Luxembourg</vt:lpstr>
      <vt:lpstr>Chapter 4: Results: Respondents</vt:lpstr>
      <vt:lpstr>Quotes</vt:lpstr>
      <vt:lpstr>Quotes – Smart Leadership</vt:lpstr>
      <vt:lpstr>Quotes – Smart Leadership</vt:lpstr>
      <vt:lpstr>Quotes – Smart Leadership</vt:lpstr>
      <vt:lpstr>Quotes – Smart Leadership</vt:lpstr>
      <vt:lpstr>Chapter 5: Conclusion</vt:lpstr>
      <vt:lpstr>Conclusion</vt:lpstr>
      <vt:lpstr>My limitations</vt:lpstr>
      <vt:lpstr>Future Research</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Smart-IT Ltd</dc:title>
  <dc:subject>Ursula Schinzel: Entrepreneurship Game</dc:subject>
  <dc:creator/>
  <cp:keywords/>
  <dc:description>Ursula Schinzel 
Doctorate in Business Administration
London Graduate School of Management
Millennium City Academy</dc:description>
  <cp:lastModifiedBy/>
  <cp:revision>13</cp:revision>
  <dcterms:created xsi:type="dcterms:W3CDTF">2010-04-12T14:10:27Z</dcterms:created>
  <dcterms:modified xsi:type="dcterms:W3CDTF">2017-08-25T06:50:42Z</dcterms:modified>
</cp:coreProperties>
</file>